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5" r:id="rId3"/>
    <p:sldMasterId id="2147483698" r:id="rId4"/>
  </p:sldMasterIdLst>
  <p:notesMasterIdLst>
    <p:notesMasterId r:id="rId40"/>
  </p:notesMasterIdLst>
  <p:handoutMasterIdLst>
    <p:handoutMasterId r:id="rId41"/>
  </p:handoutMasterIdLst>
  <p:sldIdLst>
    <p:sldId id="260" r:id="rId5"/>
    <p:sldId id="267" r:id="rId6"/>
    <p:sldId id="287" r:id="rId7"/>
    <p:sldId id="268" r:id="rId8"/>
    <p:sldId id="269" r:id="rId9"/>
    <p:sldId id="288" r:id="rId10"/>
    <p:sldId id="285" r:id="rId11"/>
    <p:sldId id="291" r:id="rId12"/>
    <p:sldId id="292" r:id="rId13"/>
    <p:sldId id="286" r:id="rId14"/>
    <p:sldId id="289" r:id="rId15"/>
    <p:sldId id="284" r:id="rId16"/>
    <p:sldId id="295" r:id="rId17"/>
    <p:sldId id="293" r:id="rId18"/>
    <p:sldId id="270" r:id="rId19"/>
    <p:sldId id="271" r:id="rId20"/>
    <p:sldId id="296" r:id="rId21"/>
    <p:sldId id="300" r:id="rId22"/>
    <p:sldId id="305" r:id="rId23"/>
    <p:sldId id="303" r:id="rId24"/>
    <p:sldId id="304" r:id="rId25"/>
    <p:sldId id="272" r:id="rId26"/>
    <p:sldId id="297" r:id="rId27"/>
    <p:sldId id="273" r:id="rId28"/>
    <p:sldId id="301" r:id="rId29"/>
    <p:sldId id="294" r:id="rId30"/>
    <p:sldId id="309" r:id="rId31"/>
    <p:sldId id="306" r:id="rId32"/>
    <p:sldId id="307" r:id="rId33"/>
    <p:sldId id="308" r:id="rId34"/>
    <p:sldId id="302" r:id="rId35"/>
    <p:sldId id="282" r:id="rId36"/>
    <p:sldId id="298" r:id="rId37"/>
    <p:sldId id="299" r:id="rId38"/>
    <p:sldId id="31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uud Toon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202"/>
    <a:srgbClr val="74BF44"/>
    <a:srgbClr val="808080"/>
    <a:srgbClr val="0813FF"/>
    <a:srgbClr val="9D0221"/>
    <a:srgbClr val="2BFF2C"/>
    <a:srgbClr val="B3E6FF"/>
    <a:srgbClr val="A34849"/>
    <a:srgbClr val="A34648"/>
    <a:srgbClr val="BE3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3" autoAdjust="0"/>
    <p:restoredTop sz="89986" autoAdjust="0"/>
  </p:normalViewPr>
  <p:slideViewPr>
    <p:cSldViewPr snapToGrid="0" snapToObjects="1">
      <p:cViewPr varScale="1">
        <p:scale>
          <a:sx n="114" d="100"/>
          <a:sy n="114" d="100"/>
        </p:scale>
        <p:origin x="27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1987F-3774-4FF6-9260-8488D12BB915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1D712-E48D-457C-AC7F-626FE3E4E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27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1EB6B-29CE-4CDA-8BE6-5DF9390B8F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A9D40-E533-49C8-8779-392B0DFDD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44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85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1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18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50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75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Cre</a:t>
            </a:r>
            <a:r>
              <a:rPr lang="en-US" baseline="0" dirty="0"/>
              <a:t>-dependent knockout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82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04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96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12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15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5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2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4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63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3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78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3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03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9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7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4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87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98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0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79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2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9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6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Na+ is sodium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88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60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A9D40-E533-49C8-8779-392B0DFDD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2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C7EA-73F8-5E40-8F68-9143874B29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6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1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1868727" y="6627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4327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6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60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6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47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98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14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4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5818"/>
            <a:ext cx="10972800" cy="879907"/>
          </a:xfrm>
        </p:spPr>
        <p:txBody>
          <a:bodyPr anchor="ctr">
            <a:normAutofit/>
          </a:bodyPr>
          <a:lstStyle>
            <a:lvl1pPr algn="l"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75412"/>
            <a:ext cx="10972800" cy="4550752"/>
          </a:xfrm>
        </p:spPr>
        <p:txBody>
          <a:bodyPr>
            <a:normAutofit/>
          </a:bodyPr>
          <a:lstStyle>
            <a:lvl1pPr>
              <a:defRPr sz="2300">
                <a:latin typeface="+mn-lt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300">
                <a:latin typeface="+mn-lt"/>
              </a:defRPr>
            </a:lvl2pPr>
            <a:lvl3pPr marL="1143000" indent="-228600">
              <a:buFont typeface="Courier New" panose="02070309020205020404" pitchFamily="49" charset="0"/>
              <a:buChar char="o"/>
              <a:defRPr sz="2300">
                <a:latin typeface="+mn-lt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2300">
                <a:latin typeface="+mn-lt"/>
              </a:defRPr>
            </a:lvl4pPr>
            <a:lvl5pPr marL="2057400" indent="-228600">
              <a:buFont typeface="Courier New" panose="02070309020205020404" pitchFamily="49" charset="0"/>
              <a:buChar char="o"/>
              <a:defRPr sz="23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3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08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28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0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47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61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342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78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66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99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785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3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18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040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10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27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6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60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60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47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663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98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149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487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085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287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02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4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9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1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0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5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87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50819"/>
            <a:ext cx="10972800" cy="477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50a5ede-ec77-4691-a04c-7d2d223ad537_logo-neuroscience-groot.pn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" t="26705" r="64068" b="21739"/>
          <a:stretch/>
        </p:blipFill>
        <p:spPr>
          <a:xfrm>
            <a:off x="1" y="6573118"/>
            <a:ext cx="1914953" cy="284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10329" y="6509328"/>
            <a:ext cx="1804705" cy="3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9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200" b="1" i="0" kern="1200">
          <a:solidFill>
            <a:srgbClr val="B20202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1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350819"/>
            <a:ext cx="10972801" cy="477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 inverte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486" y="6412275"/>
            <a:ext cx="1199861" cy="410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/>
          <a:srcRect t="14280" r="62909"/>
          <a:stretch/>
        </p:blipFill>
        <p:spPr>
          <a:xfrm>
            <a:off x="1" y="6583578"/>
            <a:ext cx="2120692" cy="2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4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bg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FCD3D-9481-A943-8FDC-D627E9387E9B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0C7EA-73F8-5E40-8F68-9143874B29D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logo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24" y="23741"/>
            <a:ext cx="2047496" cy="701066"/>
          </a:xfrm>
          <a:prstGeom prst="rect">
            <a:avLst/>
          </a:prstGeom>
        </p:spPr>
      </p:pic>
      <p:pic>
        <p:nvPicPr>
          <p:cNvPr id="11" name="Picture 10" descr="a50a5ede-ec77-4691-a04c-7d2d223ad537_logo-neuroscience-groot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" t="26705" r="64068" b="21739"/>
          <a:stretch/>
        </p:blipFill>
        <p:spPr>
          <a:xfrm>
            <a:off x="1" y="-10246"/>
            <a:ext cx="1914953" cy="556275"/>
          </a:xfrm>
          <a:prstGeom prst="rect">
            <a:avLst/>
          </a:prstGeom>
        </p:spPr>
      </p:pic>
      <p:pic>
        <p:nvPicPr>
          <p:cNvPr id="9" name="Picture 8" descr="logo inverted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286" y="23741"/>
            <a:ext cx="2269061" cy="7769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7"/>
          <a:srcRect t="14280" r="62909"/>
          <a:stretch/>
        </p:blipFill>
        <p:spPr>
          <a:xfrm>
            <a:off x="1" y="-1"/>
            <a:ext cx="2120692" cy="6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9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8EC8E-F950-7545-BF85-253CC64E27F7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D1714-1C95-C844-808A-C8DCD87E52B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 inverte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69" y="23742"/>
            <a:ext cx="1415376" cy="484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/>
          <a:srcRect t="14280" r="62909"/>
          <a:stretch/>
        </p:blipFill>
        <p:spPr>
          <a:xfrm>
            <a:off x="1" y="-1"/>
            <a:ext cx="2120692" cy="2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4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rgbClr val="FFFFFF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3.mov"/><Relationship Id="rId7" Type="http://schemas.openxmlformats.org/officeDocument/2006/relationships/image" Target="../media/image19.png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.mov"/><Relationship Id="rId7" Type="http://schemas.openxmlformats.org/officeDocument/2006/relationships/image" Target="../media/image19.png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1"/>
          <a:stretch/>
        </p:blipFill>
        <p:spPr>
          <a:xfrm>
            <a:off x="9079901" y="5711815"/>
            <a:ext cx="1080049" cy="925130"/>
          </a:xfrm>
          <a:prstGeom prst="rect">
            <a:avLst/>
          </a:prstGeom>
        </p:spPr>
      </p:pic>
      <p:pic>
        <p:nvPicPr>
          <p:cNvPr id="3" name="Picture 2" descr="a50a5ede-ec77-4691-a04c-7d2d223ad537_logo-neuroscience-groo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28518" r="7761" b="25219"/>
          <a:stretch/>
        </p:blipFill>
        <p:spPr>
          <a:xfrm>
            <a:off x="0" y="13912"/>
            <a:ext cx="2708372" cy="5648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3140" y="5981709"/>
            <a:ext cx="6854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Center for </a:t>
            </a:r>
            <a:r>
              <a:rPr lang="en-US" b="1" dirty="0" err="1"/>
              <a:t>Neurogenomics</a:t>
            </a:r>
            <a:r>
              <a:rPr lang="en-US" b="1" dirty="0"/>
              <a:t> and Cognitive Research – CNCR</a:t>
            </a:r>
          </a:p>
          <a:p>
            <a:r>
              <a:rPr lang="en-US" sz="1400" dirty="0"/>
              <a:t>Vrije Universiteit &amp; VU Medical Center, Amsterdam, The Netherlands</a:t>
            </a:r>
            <a:endParaRPr lang="en-US" sz="1600" dirty="0"/>
          </a:p>
        </p:txBody>
      </p:sp>
      <p:sp>
        <p:nvSpPr>
          <p:cNvPr id="82" name="Shape 82"/>
          <p:cNvSpPr/>
          <p:nvPr/>
        </p:nvSpPr>
        <p:spPr>
          <a:xfrm>
            <a:off x="1903140" y="5502044"/>
            <a:ext cx="823814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39687" defTabSz="642937">
              <a:buClr>
                <a:srgbClr val="EE2C8E"/>
              </a:buClr>
              <a:buFont typeface="Lucida Sans"/>
              <a:defRPr sz="1400"/>
            </a:pPr>
            <a:r>
              <a:rPr lang="en-US" sz="2000" dirty="0">
                <a:uFill>
                  <a:solidFill>
                    <a:srgbClr val="EE2C8E"/>
                  </a:solidFill>
                </a:uFill>
                <a:cs typeface="Helvetica Neue"/>
              </a:rPr>
              <a:t>Tea </a:t>
            </a:r>
            <a:r>
              <a:rPr lang="en-US" sz="2000" dirty="0" err="1">
                <a:uFill>
                  <a:solidFill>
                    <a:srgbClr val="EE2C8E"/>
                  </a:solidFill>
                </a:uFill>
                <a:cs typeface="Helvetica Neue"/>
              </a:rPr>
              <a:t>Tompoš</a:t>
            </a:r>
            <a:endParaRPr lang="en-US" sz="2000" dirty="0">
              <a:uFill>
                <a:solidFill>
                  <a:srgbClr val="EE2C8E"/>
                </a:solidFill>
              </a:uFill>
              <a:cs typeface="Helvetica Neue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1977067" y="4222328"/>
            <a:ext cx="8013078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>
            <a:lvl1pPr algn="l" defTabSz="457200">
              <a:lnSpc>
                <a:spcPts val="5900"/>
              </a:lnSpc>
              <a:spcBef>
                <a:spcPts val="1200"/>
              </a:spcBef>
              <a:buClrTx/>
              <a:defRPr sz="3333">
                <a:solidFill>
                  <a:srgbClr val="000000"/>
                </a:solidFill>
                <a:uFillTx/>
              </a:defRPr>
            </a:lvl1pPr>
          </a:lstStyle>
          <a:p>
            <a:pPr>
              <a:lnSpc>
                <a:spcPct val="100000"/>
              </a:lnSpc>
            </a:pPr>
            <a:endParaRPr lang="en-US" sz="2000" b="1" dirty="0">
              <a:latin typeface="Helvetica Neue"/>
              <a:cs typeface="Helvetica Neue"/>
              <a:sym typeface="Times"/>
            </a:endParaRPr>
          </a:p>
        </p:txBody>
      </p:sp>
      <p:pic>
        <p:nvPicPr>
          <p:cNvPr id="18" name="collaborativecross.jpg">
            <a:extLst>
              <a:ext uri="{FF2B5EF4-FFF2-40B4-BE49-F238E27FC236}">
                <a16:creationId xmlns:a16="http://schemas.microsoft.com/office/drawing/2014/main" id="{B50E84EB-549F-4642-8742-725A2CF0B7E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76788" y="1069631"/>
            <a:ext cx="1905001" cy="177800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0000" endPos="40000" dist="254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CB1CD9-64B5-1942-B52E-B4C125C1C447}"/>
              </a:ext>
            </a:extLst>
          </p:cNvPr>
          <p:cNvSpPr/>
          <p:nvPr/>
        </p:nvSpPr>
        <p:spPr>
          <a:xfrm>
            <a:off x="2442990" y="3868925"/>
            <a:ext cx="663691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solidFill>
                  <a:srgbClr val="B2020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Development of a high-throughput optical assay for functional connectivity in neuronal culture</a:t>
            </a:r>
            <a:r>
              <a:rPr lang="en-HR" sz="2600" dirty="0">
                <a:solidFill>
                  <a:srgbClr val="B2020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4" name="image14.png">
            <a:extLst>
              <a:ext uri="{FF2B5EF4-FFF2-40B4-BE49-F238E27FC236}">
                <a16:creationId xmlns:a16="http://schemas.microsoft.com/office/drawing/2014/main" id="{A3FF41A9-1EE9-DB4D-ADC6-E391AC5204FB}"/>
              </a:ext>
            </a:extLst>
          </p:cNvPr>
          <p:cNvPicPr>
            <a:picLocks/>
          </p:cNvPicPr>
          <p:nvPr/>
        </p:nvPicPr>
        <p:blipFill>
          <a:blip r:embed="rId6"/>
          <a:srcRect l="27714" t="22136" r="56213" b="67409"/>
          <a:stretch>
            <a:fillRect/>
          </a:stretch>
        </p:blipFill>
        <p:spPr>
          <a:xfrm rot="5400000">
            <a:off x="8408932" y="1042452"/>
            <a:ext cx="1777809" cy="190500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0000" endPos="40000" dist="25400" dir="5400000" sy="-100000" algn="bl" rotWithShape="0"/>
          </a:effectLst>
        </p:spPr>
      </p:pic>
      <p:pic>
        <p:nvPicPr>
          <p:cNvPr id="16" name="image5.jpg">
            <a:extLst>
              <a:ext uri="{FF2B5EF4-FFF2-40B4-BE49-F238E27FC236}">
                <a16:creationId xmlns:a16="http://schemas.microsoft.com/office/drawing/2014/main" id="{A286BA5A-D858-6B45-9721-92EE5DA4CD6A}"/>
              </a:ext>
            </a:extLst>
          </p:cNvPr>
          <p:cNvPicPr>
            <a:picLocks/>
          </p:cNvPicPr>
          <p:nvPr/>
        </p:nvPicPr>
        <p:blipFill>
          <a:blip r:embed="rId7"/>
          <a:srcRect l="3847" t="2607" r="3846" b="6391"/>
          <a:stretch>
            <a:fillRect/>
          </a:stretch>
        </p:blipFill>
        <p:spPr>
          <a:xfrm>
            <a:off x="4087930" y="1069823"/>
            <a:ext cx="1905001" cy="1778002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0000" endPos="40000" dist="25400" dir="5400000" sy="-100000" algn="bl" rotWithShape="0"/>
          </a:effectLst>
        </p:spPr>
      </p:pic>
      <p:pic>
        <p:nvPicPr>
          <p:cNvPr id="19" name="Fig 4 synaptic FRAP_a.png">
            <a:extLst>
              <a:ext uri="{FF2B5EF4-FFF2-40B4-BE49-F238E27FC236}">
                <a16:creationId xmlns:a16="http://schemas.microsoft.com/office/drawing/2014/main" id="{26B74040-6CD7-074C-8785-57DCA242852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102770"/>
            <a:ext cx="2146267" cy="1778002"/>
          </a:xfrm>
          <a:prstGeom prst="rect">
            <a:avLst/>
          </a:prstGeom>
          <a:ln w="12700" cap="flat">
            <a:noFill/>
            <a:miter lim="400000"/>
          </a:ln>
          <a:effectLst>
            <a:reflection stA="30000" endPos="4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615059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532480" y="1460809"/>
            <a:ext cx="6258613" cy="4951141"/>
          </a:xfrm>
        </p:spPr>
        <p:txBody>
          <a:bodyPr>
            <a:normAutofit/>
          </a:bodyPr>
          <a:lstStyle/>
          <a:p>
            <a:r>
              <a:rPr lang="hr-HR" dirty="0"/>
              <a:t>TTX </a:t>
            </a:r>
            <a:r>
              <a:rPr lang="hr-HR" dirty="0" err="1"/>
              <a:t>incubation</a:t>
            </a:r>
            <a:r>
              <a:rPr lang="hr-HR" dirty="0"/>
              <a:t> </a:t>
            </a:r>
            <a:r>
              <a:rPr lang="hr-HR" dirty="0" err="1"/>
              <a:t>blocks</a:t>
            </a:r>
            <a:r>
              <a:rPr lang="hr-HR" dirty="0"/>
              <a:t> AP </a:t>
            </a:r>
            <a:r>
              <a:rPr lang="hr-HR" dirty="0" err="1"/>
              <a:t>propagation</a:t>
            </a:r>
            <a:r>
              <a:rPr lang="hr-HR" dirty="0"/>
              <a:t> but </a:t>
            </a:r>
            <a:r>
              <a:rPr lang="hr-HR" b="1" dirty="0" err="1"/>
              <a:t>does</a:t>
            </a:r>
            <a:r>
              <a:rPr lang="hr-HR" b="1" dirty="0"/>
              <a:t> </a:t>
            </a:r>
            <a:r>
              <a:rPr lang="hr-HR" b="1" dirty="0" err="1"/>
              <a:t>not</a:t>
            </a:r>
            <a:r>
              <a:rPr lang="hr-HR" b="1" dirty="0"/>
              <a:t> </a:t>
            </a:r>
            <a:r>
              <a:rPr lang="hr-HR" b="1" dirty="0" err="1"/>
              <a:t>affect</a:t>
            </a:r>
            <a:r>
              <a:rPr lang="hr-HR" b="1" dirty="0"/>
              <a:t> </a:t>
            </a:r>
            <a:r>
              <a:rPr lang="hr-HR" b="1" dirty="0" err="1"/>
              <a:t>spontaneous</a:t>
            </a:r>
            <a:r>
              <a:rPr lang="hr-HR" dirty="0"/>
              <a:t> </a:t>
            </a:r>
            <a:r>
              <a:rPr lang="hr-HR" dirty="0" err="1"/>
              <a:t>fusion</a:t>
            </a:r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r>
              <a:rPr lang="hr-HR" b="1" dirty="0" err="1"/>
              <a:t>Miniature</a:t>
            </a:r>
            <a:r>
              <a:rPr lang="hr-HR" b="1" dirty="0"/>
              <a:t> </a:t>
            </a:r>
            <a:r>
              <a:rPr lang="hr-HR" b="1" dirty="0" err="1"/>
              <a:t>glutamate</a:t>
            </a:r>
            <a:r>
              <a:rPr lang="hr-HR" b="1" dirty="0"/>
              <a:t> </a:t>
            </a:r>
            <a:r>
              <a:rPr lang="hr-HR" b="1" dirty="0" err="1"/>
              <a:t>transients</a:t>
            </a:r>
            <a:r>
              <a:rPr lang="hr-HR" b="1" dirty="0"/>
              <a:t> (</a:t>
            </a:r>
            <a:r>
              <a:rPr lang="hr-HR" b="1" dirty="0" err="1"/>
              <a:t>mGTs</a:t>
            </a:r>
            <a:r>
              <a:rPr lang="hr-HR" b="1" dirty="0"/>
              <a:t>) </a:t>
            </a:r>
            <a:r>
              <a:rPr lang="hr-HR" dirty="0" err="1"/>
              <a:t>represent</a:t>
            </a:r>
            <a:r>
              <a:rPr lang="hr-HR" dirty="0"/>
              <a:t> </a:t>
            </a:r>
            <a:r>
              <a:rPr lang="hr-HR" dirty="0" err="1"/>
              <a:t>spontaneous</a:t>
            </a:r>
            <a:r>
              <a:rPr lang="hr-HR" dirty="0"/>
              <a:t> </a:t>
            </a:r>
            <a:r>
              <a:rPr lang="hr-HR" dirty="0" err="1"/>
              <a:t>synaptic</a:t>
            </a:r>
            <a:r>
              <a:rPr lang="hr-HR" dirty="0"/>
              <a:t> </a:t>
            </a:r>
            <a:r>
              <a:rPr lang="hr-HR" dirty="0" err="1"/>
              <a:t>vesicle</a:t>
            </a:r>
            <a:r>
              <a:rPr lang="hr-HR" dirty="0"/>
              <a:t> (SV) </a:t>
            </a:r>
            <a:r>
              <a:rPr lang="hr-HR" dirty="0" err="1"/>
              <a:t>fusion</a:t>
            </a:r>
            <a:r>
              <a:rPr lang="hr-HR" dirty="0"/>
              <a:t> </a:t>
            </a:r>
            <a:r>
              <a:rPr lang="hr-HR" dirty="0" err="1"/>
              <a:t>events</a:t>
            </a:r>
            <a:endParaRPr lang="hr-HR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/>
          </a:p>
          <a:p>
            <a:endParaRPr lang="en-US" dirty="0"/>
          </a:p>
          <a:p>
            <a:pPr marL="0" indent="-20">
              <a:buNone/>
            </a:pP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234525"/>
            <a:ext cx="11127035" cy="879907"/>
          </a:xfrm>
        </p:spPr>
        <p:txBody>
          <a:bodyPr anchor="ctr"/>
          <a:lstStyle/>
          <a:p>
            <a:r>
              <a:rPr lang="en-US" dirty="0"/>
              <a:t>Sensitivity of the iGluSnFR reporter sufficient to detect </a:t>
            </a:r>
            <a:r>
              <a:rPr lang="en-US" dirty="0" err="1"/>
              <a:t>mGT</a:t>
            </a:r>
            <a:r>
              <a:rPr lang="en-US" dirty="0"/>
              <a:t> events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E41A0C-1D23-004B-964A-7C8622BD4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42" b="10619"/>
          <a:stretch/>
        </p:blipFill>
        <p:spPr>
          <a:xfrm>
            <a:off x="6791093" y="992596"/>
            <a:ext cx="4494100" cy="2910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3181B-BB2C-DE4A-AFA5-A8655F476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7" y="2198594"/>
            <a:ext cx="4992228" cy="28066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686F92-805A-204D-8C17-C56ADFBEE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42"/>
          <a:stretch/>
        </p:blipFill>
        <p:spPr>
          <a:xfrm>
            <a:off x="7016026" y="3601902"/>
            <a:ext cx="4494099" cy="32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532482" y="1399142"/>
            <a:ext cx="11127036" cy="4781321"/>
          </a:xfrm>
        </p:spPr>
        <p:txBody>
          <a:bodyPr>
            <a:normAutofit/>
          </a:bodyPr>
          <a:lstStyle/>
          <a:p>
            <a:pPr marL="342880"/>
            <a:r>
              <a:rPr lang="en-US" b="1" dirty="0" err="1"/>
              <a:t>Vevea</a:t>
            </a:r>
            <a:r>
              <a:rPr lang="en-US" b="1" dirty="0"/>
              <a:t> and Chapman (2020), </a:t>
            </a:r>
            <a:r>
              <a:rPr lang="en-US" b="1" i="1" dirty="0" err="1"/>
              <a:t>eLife</a:t>
            </a:r>
            <a:r>
              <a:rPr lang="en-US" b="1" dirty="0"/>
              <a:t> </a:t>
            </a:r>
          </a:p>
          <a:p>
            <a:pPr marL="742930" lvl="1"/>
            <a:r>
              <a:rPr lang="en-US" dirty="0"/>
              <a:t>Conditional </a:t>
            </a:r>
            <a:r>
              <a:rPr lang="en-US" dirty="0" err="1"/>
              <a:t>synaptotagmin</a:t>
            </a:r>
            <a:r>
              <a:rPr lang="en-US" dirty="0"/>
              <a:t> 1 (STY1) knockoff experiment</a:t>
            </a:r>
          </a:p>
          <a:p>
            <a:pPr marL="742930" lvl="1"/>
            <a:endParaRPr lang="en-US" dirty="0"/>
          </a:p>
          <a:p>
            <a:pPr marL="457180" lvl="1" indent="0">
              <a:buNone/>
            </a:pPr>
            <a:r>
              <a:rPr lang="en-US" b="1" dirty="0"/>
              <a:t>														2. Loss of synchronous SV release 					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79907"/>
          </a:xfrm>
        </p:spPr>
        <p:txBody>
          <a:bodyPr anchor="ctr"/>
          <a:lstStyle/>
          <a:p>
            <a:r>
              <a:rPr lang="en-US" dirty="0" err="1"/>
              <a:t>iGluSnFRs</a:t>
            </a:r>
            <a:r>
              <a:rPr lang="en-US" dirty="0"/>
              <a:t> used to quantify spontaneous and synchronicity release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1AE522-B58C-8741-9CFE-53F91F4A8361}"/>
              </a:ext>
            </a:extLst>
          </p:cNvPr>
          <p:cNvGrpSpPr/>
          <p:nvPr/>
        </p:nvGrpSpPr>
        <p:grpSpPr>
          <a:xfrm>
            <a:off x="6629835" y="3113344"/>
            <a:ext cx="5029681" cy="3244623"/>
            <a:chOff x="870413" y="3512634"/>
            <a:chExt cx="4960778" cy="29562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2EF11F-1A57-DB46-AFC1-AC4D6FCE5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413" y="3512634"/>
              <a:ext cx="4960778" cy="13734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AAECD6-EEAF-4E45-9054-E2B6B2088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413" y="4804295"/>
              <a:ext cx="4935288" cy="1664565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935E65E-F451-2F41-B5C0-74C88DB5C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1644535" y="3193211"/>
            <a:ext cx="3475690" cy="2987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D29BA-3A3C-D641-B7D2-89C3F304BC0D}"/>
              </a:ext>
            </a:extLst>
          </p:cNvPr>
          <p:cNvSpPr txBox="1"/>
          <p:nvPr/>
        </p:nvSpPr>
        <p:spPr>
          <a:xfrm>
            <a:off x="3382380" y="6322023"/>
            <a:ext cx="2613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sz="1400" dirty="0"/>
              <a:t>Vevea and Chapman (2020), </a:t>
            </a:r>
            <a:r>
              <a:rPr lang="en-HR" sz="1400" i="1" dirty="0"/>
              <a:t>eLife</a:t>
            </a:r>
            <a:endParaRPr lang="en-H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B0A0C8-C4F8-714B-AC94-4EA25518A63F}"/>
              </a:ext>
            </a:extLst>
          </p:cNvPr>
          <p:cNvSpPr/>
          <p:nvPr/>
        </p:nvSpPr>
        <p:spPr>
          <a:xfrm>
            <a:off x="1290105" y="2667068"/>
            <a:ext cx="439626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dirty="0"/>
              <a:t>1. Increase in spontaneous release</a:t>
            </a:r>
            <a:endParaRPr lang="en-HR" sz="2300" dirty="0"/>
          </a:p>
        </p:txBody>
      </p:sp>
    </p:spTree>
    <p:extLst>
      <p:ext uri="{BB962C8B-B14F-4D97-AF65-F5344CB8AC3E}">
        <p14:creationId xmlns:p14="http://schemas.microsoft.com/office/powerpoint/2010/main" val="41475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1248937" y="1739590"/>
            <a:ext cx="9701562" cy="4440873"/>
          </a:xfrm>
        </p:spPr>
        <p:txBody>
          <a:bodyPr>
            <a:normAutofit/>
          </a:bodyPr>
          <a:lstStyle/>
          <a:p>
            <a:pPr marL="342880">
              <a:buFont typeface="Wingdings" pitchFamily="2" charset="2"/>
              <a:buChar char="Ø"/>
            </a:pPr>
            <a:r>
              <a:rPr lang="en-US" dirty="0"/>
              <a:t>change in </a:t>
            </a:r>
            <a:r>
              <a:rPr lang="en-US" dirty="0" err="1"/>
              <a:t>iGluSnFR’s</a:t>
            </a:r>
            <a:r>
              <a:rPr lang="en-US" dirty="0"/>
              <a:t> fluorescence comes from </a:t>
            </a:r>
            <a:r>
              <a:rPr lang="en-US" b="1" dirty="0" err="1"/>
              <a:t>presynaptically</a:t>
            </a:r>
            <a:r>
              <a:rPr lang="en-US" b="1" dirty="0"/>
              <a:t> released glutamate</a:t>
            </a:r>
          </a:p>
          <a:p>
            <a:pPr marL="0" indent="0">
              <a:buNone/>
            </a:pPr>
            <a:endParaRPr lang="en-US" b="1" dirty="0"/>
          </a:p>
          <a:p>
            <a:pPr marL="342880">
              <a:buFont typeface="Wingdings" pitchFamily="2" charset="2"/>
              <a:buChar char="Ø"/>
            </a:pPr>
            <a:r>
              <a:rPr lang="en-US" dirty="0"/>
              <a:t>TTX blocks AP propagation but not </a:t>
            </a:r>
            <a:r>
              <a:rPr lang="en-US" b="1" dirty="0" err="1"/>
              <a:t>mGT</a:t>
            </a:r>
            <a:r>
              <a:rPr lang="en-US" b="1" dirty="0"/>
              <a:t> events </a:t>
            </a:r>
          </a:p>
          <a:p>
            <a:pPr marL="342880">
              <a:buFont typeface="Wingdings" pitchFamily="2" charset="2"/>
              <a:buChar char="Ø"/>
            </a:pPr>
            <a:r>
              <a:rPr lang="en-US" dirty="0" err="1"/>
              <a:t>iGluSnFR’s</a:t>
            </a:r>
            <a:r>
              <a:rPr lang="en-US" dirty="0"/>
              <a:t> sensitivity is sufficient to report spontaneous, single fusion events</a:t>
            </a:r>
          </a:p>
          <a:p>
            <a:pPr marL="342880">
              <a:buFont typeface="Wingdings" pitchFamily="2" charset="2"/>
              <a:buChar char="Ø"/>
            </a:pPr>
            <a:endParaRPr lang="en-US" dirty="0"/>
          </a:p>
          <a:p>
            <a:pPr marL="342880">
              <a:buFont typeface="Wingdings" pitchFamily="2" charset="2"/>
              <a:buChar char="Ø"/>
            </a:pPr>
            <a:r>
              <a:rPr lang="en-US" dirty="0"/>
              <a:t>iGluSnFR is a reliable reporter for </a:t>
            </a:r>
            <a:r>
              <a:rPr lang="en-US" b="1" dirty="0"/>
              <a:t>quantitative</a:t>
            </a:r>
            <a:r>
              <a:rPr lang="en-US" dirty="0"/>
              <a:t> research</a:t>
            </a:r>
          </a:p>
          <a:p>
            <a:pPr marL="34288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79907"/>
          </a:xfrm>
        </p:spPr>
        <p:txBody>
          <a:bodyPr anchor="ctr"/>
          <a:lstStyle/>
          <a:p>
            <a:r>
              <a:rPr lang="en-US" dirty="0"/>
              <a:t>Intermediate conclusions</a:t>
            </a:r>
          </a:p>
        </p:txBody>
      </p:sp>
    </p:spTree>
    <p:extLst>
      <p:ext uri="{BB962C8B-B14F-4D97-AF65-F5344CB8AC3E}">
        <p14:creationId xmlns:p14="http://schemas.microsoft.com/office/powerpoint/2010/main" val="180943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66A8-0826-084D-843D-ACBEAB6C9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818"/>
            <a:ext cx="10972800" cy="1219594"/>
          </a:xfrm>
        </p:spPr>
        <p:txBody>
          <a:bodyPr>
            <a:normAutofit/>
          </a:bodyPr>
          <a:lstStyle/>
          <a:p>
            <a:r>
              <a:rPr lang="en-HR" dirty="0"/>
              <a:t>What is a good model for studying altered synaptic activity using iGluSnFRs?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EE6DA-868A-5D4F-A458-147DB45C7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0740"/>
            <a:ext cx="10739718" cy="4972789"/>
          </a:xfrm>
        </p:spPr>
        <p:txBody>
          <a:bodyPr>
            <a:normAutofit/>
          </a:bodyPr>
          <a:lstStyle/>
          <a:p>
            <a:r>
              <a:rPr lang="en-US" dirty="0"/>
              <a:t>A protein interacting with SV secretory machinery: 		</a:t>
            </a:r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marL="914400" lvl="2" indent="0">
              <a:buNone/>
            </a:pPr>
            <a:endParaRPr lang="en-US" b="1" dirty="0"/>
          </a:p>
          <a:p>
            <a:pPr marL="342880"/>
            <a:r>
              <a:rPr lang="en-US" dirty="0" err="1"/>
              <a:t>Tomosyn</a:t>
            </a:r>
            <a:r>
              <a:rPr lang="en-US" dirty="0"/>
              <a:t> negatively regulates NT release by:</a:t>
            </a:r>
          </a:p>
          <a:p>
            <a:pPr marL="1600180" lvl="3"/>
            <a:r>
              <a:rPr lang="en-US" b="1" dirty="0"/>
              <a:t>Attenuating immobilization </a:t>
            </a:r>
            <a:r>
              <a:rPr lang="en-US" dirty="0"/>
              <a:t>of newly arriving SVs</a:t>
            </a:r>
          </a:p>
          <a:p>
            <a:pPr marL="1600180" lvl="3"/>
            <a:r>
              <a:rPr lang="en-US" b="1" dirty="0"/>
              <a:t>Reducing release probability </a:t>
            </a:r>
            <a:r>
              <a:rPr lang="en-US" dirty="0"/>
              <a:t>of docked vesicles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E3C01-DDBD-F141-A085-4D6606548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73"/>
          <a:stretch/>
        </p:blipFill>
        <p:spPr>
          <a:xfrm>
            <a:off x="2886636" y="2218659"/>
            <a:ext cx="6418728" cy="2612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69369A-2C7D-4C4A-9D59-E18997158932}"/>
              </a:ext>
            </a:extLst>
          </p:cNvPr>
          <p:cNvSpPr txBox="1"/>
          <p:nvPr/>
        </p:nvSpPr>
        <p:spPr>
          <a:xfrm>
            <a:off x="6096000" y="4830934"/>
            <a:ext cx="3457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sz="1400" dirty="0"/>
              <a:t>Ashery </a:t>
            </a:r>
            <a:r>
              <a:rPr lang="en-HR" sz="1400" i="1" dirty="0"/>
              <a:t>et al. </a:t>
            </a:r>
            <a:r>
              <a:rPr lang="en-HR" sz="1400" dirty="0"/>
              <a:t>(2009), </a:t>
            </a:r>
            <a:r>
              <a:rPr lang="en-US" sz="1400" i="1" dirty="0"/>
              <a:t>Trends in Neurosciences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F0E77-26AA-244A-B678-F57FD5AF0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0" r="48883" b="78930"/>
          <a:stretch/>
        </p:blipFill>
        <p:spPr>
          <a:xfrm>
            <a:off x="5446059" y="2371059"/>
            <a:ext cx="874060" cy="105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532481" y="1694984"/>
            <a:ext cx="11127035" cy="4650059"/>
          </a:xfrm>
        </p:spPr>
        <p:txBody>
          <a:bodyPr>
            <a:normAutofit/>
          </a:bodyPr>
          <a:lstStyle/>
          <a:p>
            <a:pPr marL="457180" lvl="1" indent="0">
              <a:buNone/>
            </a:pPr>
            <a:endParaRPr lang="en-US" i="1" dirty="0"/>
          </a:p>
          <a:p>
            <a:pPr marL="457180" lvl="1" indent="0">
              <a:buNone/>
            </a:pPr>
            <a:endParaRPr lang="en-US" i="1" dirty="0"/>
          </a:p>
          <a:p>
            <a:pPr marL="457180" lvl="1" indent="0">
              <a:buNone/>
            </a:pPr>
            <a:endParaRPr lang="en-US" i="1" dirty="0"/>
          </a:p>
          <a:p>
            <a:pPr marL="457180" lvl="1" indent="0">
              <a:buNone/>
            </a:pPr>
            <a:endParaRPr lang="en-US" i="1" dirty="0"/>
          </a:p>
          <a:p>
            <a:pPr marL="457180" lvl="1" indent="0">
              <a:buNone/>
            </a:pPr>
            <a:endParaRPr lang="en-US" i="1" dirty="0"/>
          </a:p>
          <a:p>
            <a:pPr marL="457180" lvl="1" indent="0">
              <a:buNone/>
            </a:pPr>
            <a:endParaRPr lang="en-US" dirty="0"/>
          </a:p>
          <a:p>
            <a:pPr marL="457180" lvl="1" indent="0">
              <a:buNone/>
            </a:pPr>
            <a:endParaRPr lang="en-US" dirty="0"/>
          </a:p>
          <a:p>
            <a:pPr marL="457180" lvl="1" indent="0">
              <a:buNone/>
            </a:pPr>
            <a:r>
              <a:rPr lang="en-US" b="1" dirty="0"/>
              <a:t>What can </a:t>
            </a:r>
            <a:r>
              <a:rPr lang="en-US" b="1" dirty="0" err="1"/>
              <a:t>Tomosyn</a:t>
            </a:r>
            <a:r>
              <a:rPr lang="en-US" b="1" dirty="0"/>
              <a:t> tell us about </a:t>
            </a:r>
            <a:r>
              <a:rPr lang="en-US" b="1" dirty="0" err="1"/>
              <a:t>iGluSnFRs</a:t>
            </a:r>
            <a:r>
              <a:rPr lang="en-US" b="1" dirty="0"/>
              <a:t>?</a:t>
            </a:r>
          </a:p>
          <a:p>
            <a:pPr marL="0" indent="0">
              <a:buNone/>
            </a:pPr>
            <a:r>
              <a:rPr lang="en-US" dirty="0"/>
              <a:t>			Are </a:t>
            </a:r>
            <a:r>
              <a:rPr lang="en-US" dirty="0" err="1"/>
              <a:t>iGluSnFRs</a:t>
            </a:r>
            <a:r>
              <a:rPr lang="en-US" dirty="0"/>
              <a:t> able to report known </a:t>
            </a:r>
            <a:r>
              <a:rPr lang="en-US" dirty="0" err="1"/>
              <a:t>Tomosyn</a:t>
            </a:r>
            <a:r>
              <a:rPr lang="en-US" dirty="0"/>
              <a:t> phenotype seen in </a:t>
            </a:r>
            <a:r>
              <a:rPr lang="en-US" dirty="0" err="1"/>
              <a:t>ephys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... and </a:t>
            </a:r>
            <a:r>
              <a:rPr lang="en-US" b="1" i="1" dirty="0"/>
              <a:t>vice versa?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Can we detect any additional changes?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6EA277-70C0-9647-9A88-1BB48012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79907"/>
          </a:xfrm>
        </p:spPr>
        <p:txBody>
          <a:bodyPr anchor="ctr"/>
          <a:lstStyle/>
          <a:p>
            <a:r>
              <a:rPr lang="en-US" dirty="0"/>
              <a:t>Known </a:t>
            </a:r>
            <a:r>
              <a:rPr lang="en-US" dirty="0" err="1"/>
              <a:t>Tomosyn</a:t>
            </a:r>
            <a:r>
              <a:rPr lang="en-US" dirty="0"/>
              <a:t> phenotype comes from </a:t>
            </a:r>
            <a:r>
              <a:rPr lang="en-US" dirty="0" err="1"/>
              <a:t>ephys</a:t>
            </a:r>
            <a:r>
              <a:rPr lang="en-US" dirty="0"/>
              <a:t> research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49EDFD9-C86E-3E4E-AEA3-2A45FA0D1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0" r="75528"/>
          <a:stretch/>
        </p:blipFill>
        <p:spPr>
          <a:xfrm>
            <a:off x="1601764" y="1668462"/>
            <a:ext cx="2938725" cy="2727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930226-CE50-F74A-85B0-33E81935767E}"/>
              </a:ext>
            </a:extLst>
          </p:cNvPr>
          <p:cNvSpPr txBox="1"/>
          <p:nvPr/>
        </p:nvSpPr>
        <p:spPr>
          <a:xfrm>
            <a:off x="8436569" y="4478934"/>
            <a:ext cx="3240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sz="1400" i="1" dirty="0"/>
              <a:t>(kindly provided by M. Meijer and M. </a:t>
            </a:r>
            <a:r>
              <a:rPr lang="en-US" sz="1400" i="1" dirty="0" err="1"/>
              <a:t>Öttl</a:t>
            </a:r>
            <a:r>
              <a:rPr lang="en-HR" sz="1400" i="1" dirty="0"/>
              <a:t>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BC0C011-1CD6-0348-9C63-20A41BF0A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52" t="9191" r="-671" b="-772"/>
          <a:stretch/>
        </p:blipFill>
        <p:spPr>
          <a:xfrm>
            <a:off x="5527055" y="1824147"/>
            <a:ext cx="6132461" cy="2701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A9A617-B1DF-5D47-A259-6EACC786C071}"/>
              </a:ext>
            </a:extLst>
          </p:cNvPr>
          <p:cNvSpPr/>
          <p:nvPr/>
        </p:nvSpPr>
        <p:spPr>
          <a:xfrm>
            <a:off x="1130787" y="1295569"/>
            <a:ext cx="439626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dirty="0"/>
              <a:t>1. Increase in spontaneous release</a:t>
            </a:r>
            <a:endParaRPr lang="en-HR" sz="2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E136C-11A1-4F47-A372-F7D6C365A861}"/>
              </a:ext>
            </a:extLst>
          </p:cNvPr>
          <p:cNvSpPr/>
          <p:nvPr/>
        </p:nvSpPr>
        <p:spPr>
          <a:xfrm>
            <a:off x="6282903" y="1269047"/>
            <a:ext cx="430733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dirty="0"/>
              <a:t>2. Increase in 1</a:t>
            </a:r>
            <a:r>
              <a:rPr lang="en-US" sz="2300" b="1" baseline="30000" dirty="0"/>
              <a:t>st</a:t>
            </a:r>
            <a:r>
              <a:rPr lang="en-US" sz="2300" b="1" dirty="0"/>
              <a:t>-evoked response</a:t>
            </a:r>
            <a:endParaRPr lang="en-HR" sz="2300" dirty="0"/>
          </a:p>
        </p:txBody>
      </p:sp>
    </p:spTree>
    <p:extLst>
      <p:ext uri="{BB962C8B-B14F-4D97-AF65-F5344CB8AC3E}">
        <p14:creationId xmlns:p14="http://schemas.microsoft.com/office/powerpoint/2010/main" val="5524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532480" y="1591760"/>
            <a:ext cx="11127036" cy="3607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CELL LINES: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STIMULATION TYPES: 	</a:t>
            </a:r>
            <a:r>
              <a:rPr lang="en-US" dirty="0"/>
              <a:t>what response patterns are we able to detect?</a:t>
            </a:r>
            <a:endParaRPr lang="en-US" b="1" dirty="0"/>
          </a:p>
          <a:p>
            <a:pPr marL="3657600" lvl="8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79907"/>
          </a:xfrm>
        </p:spPr>
        <p:txBody>
          <a:bodyPr anchor="ctr"/>
          <a:lstStyle/>
          <a:p>
            <a:r>
              <a:rPr lang="en-US" dirty="0"/>
              <a:t>Can </a:t>
            </a:r>
            <a:r>
              <a:rPr lang="en-US" dirty="0" err="1"/>
              <a:t>iGluSnFRs</a:t>
            </a:r>
            <a:r>
              <a:rPr lang="en-US" dirty="0"/>
              <a:t> recapitulate known </a:t>
            </a:r>
            <a:r>
              <a:rPr lang="en-US" dirty="0" err="1"/>
              <a:t>phyenotype</a:t>
            </a:r>
            <a:r>
              <a:rPr lang="en-US" dirty="0"/>
              <a:t> seen in </a:t>
            </a:r>
            <a:r>
              <a:rPr lang="en-US" dirty="0" err="1"/>
              <a:t>Tomosyn</a:t>
            </a:r>
            <a:r>
              <a:rPr lang="en-US" baseline="30000" dirty="0"/>
              <a:t>-/-</a:t>
            </a:r>
            <a:r>
              <a:rPr lang="en-US" dirty="0"/>
              <a:t> cells?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22699-FD4A-E84B-9FDD-0795B5A9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3873" y="2147056"/>
            <a:ext cx="1338069" cy="1248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4F6A9-5C33-DE41-A898-F8CE95E47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3759" y="2183627"/>
            <a:ext cx="1338071" cy="1248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17DEBF-1ADA-4F43-8DD8-70436A2033EA}"/>
              </a:ext>
            </a:extLst>
          </p:cNvPr>
          <p:cNvSpPr txBox="1"/>
          <p:nvPr/>
        </p:nvSpPr>
        <p:spPr>
          <a:xfrm>
            <a:off x="2546639" y="1576279"/>
            <a:ext cx="281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R" b="1" dirty="0"/>
              <a:t>Wild-type</a:t>
            </a:r>
            <a:r>
              <a:rPr lang="en-HR" dirty="0"/>
              <a:t> </a:t>
            </a:r>
            <a:br>
              <a:rPr lang="en-HR" dirty="0"/>
            </a:br>
            <a:r>
              <a:rPr lang="en-HR" dirty="0"/>
              <a:t>mouse hippocampal neuron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E4B90-FC5F-E44D-8EE9-7D775C640E72}"/>
              </a:ext>
            </a:extLst>
          </p:cNvPr>
          <p:cNvSpPr txBox="1"/>
          <p:nvPr/>
        </p:nvSpPr>
        <p:spPr>
          <a:xfrm>
            <a:off x="6757157" y="1616657"/>
            <a:ext cx="281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R" b="1" dirty="0"/>
              <a:t>Tomosyn </a:t>
            </a:r>
            <a:r>
              <a:rPr lang="en-HR" b="1" baseline="30000" dirty="0"/>
              <a:t>-/-</a:t>
            </a:r>
            <a:r>
              <a:rPr lang="en-HR" baseline="30000" dirty="0"/>
              <a:t> </a:t>
            </a:r>
            <a:br>
              <a:rPr lang="en-HR" dirty="0"/>
            </a:br>
            <a:r>
              <a:rPr lang="en-HR" dirty="0"/>
              <a:t>mouse hippocampal neuron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5B35B2-693C-F141-B077-C8A44727F397}"/>
              </a:ext>
            </a:extLst>
          </p:cNvPr>
          <p:cNvGrpSpPr/>
          <p:nvPr/>
        </p:nvGrpSpPr>
        <p:grpSpPr>
          <a:xfrm>
            <a:off x="3147282" y="4213635"/>
            <a:ext cx="5344605" cy="525961"/>
            <a:chOff x="3770887" y="815475"/>
            <a:chExt cx="4708978" cy="10489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904E0ED-67E2-9443-87E1-27A7EF237263}"/>
                </a:ext>
              </a:extLst>
            </p:cNvPr>
            <p:cNvGrpSpPr/>
            <p:nvPr/>
          </p:nvGrpSpPr>
          <p:grpSpPr>
            <a:xfrm>
              <a:off x="3770887" y="1584943"/>
              <a:ext cx="4708978" cy="279518"/>
              <a:chOff x="4529745" y="1418636"/>
              <a:chExt cx="4708978" cy="2795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B822870-E4C4-694A-A0E1-6243D2E9FF7A}"/>
                  </a:ext>
                </a:extLst>
              </p:cNvPr>
              <p:cNvSpPr/>
              <p:nvPr/>
            </p:nvSpPr>
            <p:spPr>
              <a:xfrm>
                <a:off x="4529745" y="1418636"/>
                <a:ext cx="4708978" cy="275386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F4BC74-0270-714C-93E4-540C7567D26B}"/>
                  </a:ext>
                </a:extLst>
              </p:cNvPr>
              <p:cNvSpPr/>
              <p:nvPr/>
            </p:nvSpPr>
            <p:spPr>
              <a:xfrm>
                <a:off x="8024246" y="1420241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DB77CE5-80F0-7F43-9965-109BC3FA8D7E}"/>
                  </a:ext>
                </a:extLst>
              </p:cNvPr>
              <p:cNvSpPr/>
              <p:nvPr/>
            </p:nvSpPr>
            <p:spPr>
              <a:xfrm>
                <a:off x="8177105" y="1422672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E79CCEA-DFE4-6D4B-80A1-FB1EF8FE1750}"/>
                  </a:ext>
                </a:extLst>
              </p:cNvPr>
              <p:cNvSpPr/>
              <p:nvPr/>
            </p:nvSpPr>
            <p:spPr>
              <a:xfrm>
                <a:off x="8328537" y="1422672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CC30237-5C16-AA4F-9125-56798F669A5D}"/>
                  </a:ext>
                </a:extLst>
              </p:cNvPr>
              <p:cNvSpPr/>
              <p:nvPr/>
            </p:nvSpPr>
            <p:spPr>
              <a:xfrm>
                <a:off x="8481402" y="1422767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2643D1-FE3D-DB43-A8BB-5A9C9E78B50A}"/>
                  </a:ext>
                </a:extLst>
              </p:cNvPr>
              <p:cNvSpPr/>
              <p:nvPr/>
            </p:nvSpPr>
            <p:spPr>
              <a:xfrm>
                <a:off x="8636025" y="1419066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25AEB2-F2E2-9F4E-97B8-63984ADCB3B2}"/>
                </a:ext>
              </a:extLst>
            </p:cNvPr>
            <p:cNvSpPr txBox="1"/>
            <p:nvPr/>
          </p:nvSpPr>
          <p:spPr>
            <a:xfrm>
              <a:off x="4539893" y="815475"/>
              <a:ext cx="1289686" cy="291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HR" dirty="0"/>
                <a:t>aseline (1min)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7CC2D7-8F7A-5C42-857A-439F25C9A2A0}"/>
                </a:ext>
              </a:extLst>
            </p:cNvPr>
            <p:cNvSpPr txBox="1"/>
            <p:nvPr/>
          </p:nvSpPr>
          <p:spPr>
            <a:xfrm>
              <a:off x="7029593" y="815475"/>
              <a:ext cx="1191082" cy="29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/>
                <a:t>5AP @ 0.75Hz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0106BA0-8ED2-F841-88CB-93B3165BA63C}"/>
              </a:ext>
            </a:extLst>
          </p:cNvPr>
          <p:cNvGrpSpPr/>
          <p:nvPr/>
        </p:nvGrpSpPr>
        <p:grpSpPr>
          <a:xfrm>
            <a:off x="3173873" y="4795292"/>
            <a:ext cx="2802036" cy="486429"/>
            <a:chOff x="4876542" y="2865644"/>
            <a:chExt cx="2802036" cy="12329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0C8C23-C780-2C43-A486-D4E917B0D688}"/>
                </a:ext>
              </a:extLst>
            </p:cNvPr>
            <p:cNvGrpSpPr/>
            <p:nvPr/>
          </p:nvGrpSpPr>
          <p:grpSpPr>
            <a:xfrm>
              <a:off x="4876542" y="3744298"/>
              <a:ext cx="2802036" cy="354323"/>
              <a:chOff x="7620137" y="1418635"/>
              <a:chExt cx="2209724" cy="27942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7EC2121-080A-E148-B8F9-78BB1B72C300}"/>
                  </a:ext>
                </a:extLst>
              </p:cNvPr>
              <p:cNvSpPr/>
              <p:nvPr/>
            </p:nvSpPr>
            <p:spPr>
              <a:xfrm>
                <a:off x="7620137" y="1418635"/>
                <a:ext cx="2209724" cy="275386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6FD0E15-DCAB-0545-9AAF-3F73D852A33C}"/>
                  </a:ext>
                </a:extLst>
              </p:cNvPr>
              <p:cNvSpPr/>
              <p:nvPr/>
            </p:nvSpPr>
            <p:spPr>
              <a:xfrm>
                <a:off x="8024246" y="1420241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AB3A2E-C0A9-CC45-9D11-45E70C59A6BE}"/>
                  </a:ext>
                </a:extLst>
              </p:cNvPr>
              <p:cNvSpPr/>
              <p:nvPr/>
            </p:nvSpPr>
            <p:spPr>
              <a:xfrm>
                <a:off x="8099956" y="1420241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E9AEC48-3EDC-764B-9991-53567C265164}"/>
                  </a:ext>
                </a:extLst>
              </p:cNvPr>
              <p:cNvSpPr/>
              <p:nvPr/>
            </p:nvSpPr>
            <p:spPr>
              <a:xfrm>
                <a:off x="8177105" y="1422672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7F9560-85D7-D54F-85B4-63B934982584}"/>
                  </a:ext>
                </a:extLst>
              </p:cNvPr>
              <p:cNvSpPr/>
              <p:nvPr/>
            </p:nvSpPr>
            <p:spPr>
              <a:xfrm>
                <a:off x="8252984" y="1419640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9FC7A8E-3948-0B42-A5C0-596BE8B2EF31}"/>
                  </a:ext>
                </a:extLst>
              </p:cNvPr>
              <p:cNvSpPr/>
              <p:nvPr/>
            </p:nvSpPr>
            <p:spPr>
              <a:xfrm>
                <a:off x="8328537" y="1422672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6B635A-758C-6846-A309-143FEAC12430}"/>
                </a:ext>
              </a:extLst>
            </p:cNvPr>
            <p:cNvSpPr txBox="1"/>
            <p:nvPr/>
          </p:nvSpPr>
          <p:spPr>
            <a:xfrm>
              <a:off x="5008662" y="2865644"/>
              <a:ext cx="121860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/>
                <a:t>5AP @ 2Hz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0FA7F9-DCBF-EC45-AC82-E526F84D0E70}"/>
              </a:ext>
            </a:extLst>
          </p:cNvPr>
          <p:cNvGrpSpPr/>
          <p:nvPr/>
        </p:nvGrpSpPr>
        <p:grpSpPr>
          <a:xfrm>
            <a:off x="2687131" y="5459527"/>
            <a:ext cx="3408867" cy="481805"/>
            <a:chOff x="4356042" y="4402731"/>
            <a:chExt cx="3409587" cy="12958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5DA15FF-1704-9B40-90CB-586FCF0A97DB}"/>
                </a:ext>
              </a:extLst>
            </p:cNvPr>
            <p:cNvGrpSpPr/>
            <p:nvPr/>
          </p:nvGrpSpPr>
          <p:grpSpPr>
            <a:xfrm>
              <a:off x="4876543" y="5338769"/>
              <a:ext cx="2802036" cy="359851"/>
              <a:chOff x="7562959" y="1418635"/>
              <a:chExt cx="2209724" cy="28378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2697BFA-E578-0C43-9D98-2909C4617D1E}"/>
                  </a:ext>
                </a:extLst>
              </p:cNvPr>
              <p:cNvSpPr/>
              <p:nvPr/>
            </p:nvSpPr>
            <p:spPr>
              <a:xfrm>
                <a:off x="7562959" y="1418636"/>
                <a:ext cx="2209724" cy="275386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169925-8523-3C4F-BFF3-1FCC35BC2373}"/>
                  </a:ext>
                </a:extLst>
              </p:cNvPr>
              <p:cNvSpPr/>
              <p:nvPr/>
            </p:nvSpPr>
            <p:spPr>
              <a:xfrm flipH="1">
                <a:off x="7971841" y="1424070"/>
                <a:ext cx="279411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7B1B9C-2E7D-F34C-88F2-AED8386EB07A}"/>
                  </a:ext>
                </a:extLst>
              </p:cNvPr>
              <p:cNvSpPr/>
              <p:nvPr/>
            </p:nvSpPr>
            <p:spPr>
              <a:xfrm>
                <a:off x="8496909" y="1427032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268554F-9CA0-4643-9143-900993F76318}"/>
                  </a:ext>
                </a:extLst>
              </p:cNvPr>
              <p:cNvSpPr/>
              <p:nvPr/>
            </p:nvSpPr>
            <p:spPr>
              <a:xfrm>
                <a:off x="9294987" y="1418635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4B5561-A617-CC46-9517-C3C633A5DF07}"/>
                </a:ext>
              </a:extLst>
            </p:cNvPr>
            <p:cNvSpPr txBox="1"/>
            <p:nvPr/>
          </p:nvSpPr>
          <p:spPr>
            <a:xfrm>
              <a:off x="4356042" y="4402731"/>
              <a:ext cx="340958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R" dirty="0"/>
                <a:t>100AP @ 40Hz    1AP	      1AP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77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lit, dark, night&#10;&#10;Description automatically generated">
            <a:extLst>
              <a:ext uri="{FF2B5EF4-FFF2-40B4-BE49-F238E27FC236}">
                <a16:creationId xmlns:a16="http://schemas.microsoft.com/office/drawing/2014/main" id="{6315E125-A205-AF48-BE40-DD59ED07B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32"/>
          <a:stretch/>
        </p:blipFill>
        <p:spPr>
          <a:xfrm>
            <a:off x="3760571" y="1689397"/>
            <a:ext cx="2693411" cy="40473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2" y="254015"/>
            <a:ext cx="11127035" cy="879907"/>
          </a:xfrm>
        </p:spPr>
        <p:txBody>
          <a:bodyPr anchor="ctr"/>
          <a:lstStyle/>
          <a:p>
            <a:r>
              <a:rPr lang="en-US" dirty="0"/>
              <a:t>Stimulated activity shows differences in evoked synaptic responses 	</a:t>
            </a:r>
            <a:endParaRPr lang="en-US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D13B30-375B-C44C-B739-329A21C60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1" t="15129" r="2870"/>
          <a:stretch/>
        </p:blipFill>
        <p:spPr>
          <a:xfrm>
            <a:off x="6676944" y="1241181"/>
            <a:ext cx="4511515" cy="5158519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E720D93-B339-CD44-B88E-297931118F9F}"/>
              </a:ext>
            </a:extLst>
          </p:cNvPr>
          <p:cNvGrpSpPr/>
          <p:nvPr/>
        </p:nvGrpSpPr>
        <p:grpSpPr>
          <a:xfrm>
            <a:off x="574660" y="1121257"/>
            <a:ext cx="3281819" cy="964866"/>
            <a:chOff x="574660" y="1121257"/>
            <a:chExt cx="3281819" cy="96486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70E1479-0AA9-0C4E-8381-AECE1FEE7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7786" y="1763861"/>
              <a:ext cx="1465015" cy="22984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674E510-69D5-7949-83CA-505E56639A59}"/>
                </a:ext>
              </a:extLst>
            </p:cNvPr>
            <p:cNvCxnSpPr>
              <a:cxnSpLocks/>
            </p:cNvCxnSpPr>
            <p:nvPr/>
          </p:nvCxnSpPr>
          <p:spPr>
            <a:xfrm>
              <a:off x="3259300" y="1763861"/>
              <a:ext cx="0" cy="32226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D8292DB-508B-5A42-B993-8F2418BFEA52}"/>
                </a:ext>
              </a:extLst>
            </p:cNvPr>
            <p:cNvGrpSpPr/>
            <p:nvPr/>
          </p:nvGrpSpPr>
          <p:grpSpPr>
            <a:xfrm>
              <a:off x="574660" y="1121257"/>
              <a:ext cx="3281819" cy="544891"/>
              <a:chOff x="3770887" y="378448"/>
              <a:chExt cx="5209926" cy="148601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9F073FF-B75B-E746-81E7-CF147485F9CE}"/>
                  </a:ext>
                </a:extLst>
              </p:cNvPr>
              <p:cNvGrpSpPr/>
              <p:nvPr/>
            </p:nvGrpSpPr>
            <p:grpSpPr>
              <a:xfrm>
                <a:off x="3770887" y="1584945"/>
                <a:ext cx="4708978" cy="279516"/>
                <a:chOff x="4529745" y="1418638"/>
                <a:chExt cx="4708978" cy="279516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79C3738-9AC0-8B4D-A709-9AB152DEB762}"/>
                    </a:ext>
                  </a:extLst>
                </p:cNvPr>
                <p:cNvSpPr/>
                <p:nvPr/>
              </p:nvSpPr>
              <p:spPr>
                <a:xfrm>
                  <a:off x="4529745" y="1418638"/>
                  <a:ext cx="4708978" cy="275385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A2206A2-4DC1-BD49-A2B6-D19F9A832DD5}"/>
                    </a:ext>
                  </a:extLst>
                </p:cNvPr>
                <p:cNvSpPr/>
                <p:nvPr/>
              </p:nvSpPr>
              <p:spPr>
                <a:xfrm>
                  <a:off x="8024246" y="1420241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B10663B-0126-EC48-9A04-84920A8C6E98}"/>
                    </a:ext>
                  </a:extLst>
                </p:cNvPr>
                <p:cNvSpPr/>
                <p:nvPr/>
              </p:nvSpPr>
              <p:spPr>
                <a:xfrm>
                  <a:off x="8177105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FD90967-7BF4-AC49-93F2-68F75E059932}"/>
                    </a:ext>
                  </a:extLst>
                </p:cNvPr>
                <p:cNvSpPr/>
                <p:nvPr/>
              </p:nvSpPr>
              <p:spPr>
                <a:xfrm>
                  <a:off x="8328537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BBEB21A-2BA1-E64C-BA34-CE53D90CB0CF}"/>
                    </a:ext>
                  </a:extLst>
                </p:cNvPr>
                <p:cNvSpPr/>
                <p:nvPr/>
              </p:nvSpPr>
              <p:spPr>
                <a:xfrm>
                  <a:off x="8481402" y="1422767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916ACEE-9C52-2D40-9E94-4F0F81F1EF87}"/>
                    </a:ext>
                  </a:extLst>
                </p:cNvPr>
                <p:cNvSpPr/>
                <p:nvPr/>
              </p:nvSpPr>
              <p:spPr>
                <a:xfrm>
                  <a:off x="8636025" y="1419066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F3BE3B-FAE7-9640-8DD2-8130C402EA8E}"/>
                  </a:ext>
                </a:extLst>
              </p:cNvPr>
              <p:cNvSpPr txBox="1"/>
              <p:nvPr/>
            </p:nvSpPr>
            <p:spPr>
              <a:xfrm>
                <a:off x="6464272" y="378448"/>
                <a:ext cx="2516541" cy="1007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R" dirty="0"/>
                  <a:t>5AP @ 0.75Hz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77E32B-CAA3-5046-BDF8-D5C942CA71A0}"/>
                </a:ext>
              </a:extLst>
            </p:cNvPr>
            <p:cNvSpPr/>
            <p:nvPr/>
          </p:nvSpPr>
          <p:spPr>
            <a:xfrm>
              <a:off x="2702801" y="1477116"/>
              <a:ext cx="556499" cy="28674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12A8AC-7C26-4A45-8080-F8F2C4465B85}"/>
              </a:ext>
            </a:extLst>
          </p:cNvPr>
          <p:cNvGrpSpPr/>
          <p:nvPr/>
        </p:nvGrpSpPr>
        <p:grpSpPr>
          <a:xfrm>
            <a:off x="4855134" y="3820441"/>
            <a:ext cx="811142" cy="879811"/>
            <a:chOff x="4855134" y="3820441"/>
            <a:chExt cx="811142" cy="87981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713311-D618-2741-963F-B891957482CF}"/>
                </a:ext>
              </a:extLst>
            </p:cNvPr>
            <p:cNvSpPr/>
            <p:nvPr/>
          </p:nvSpPr>
          <p:spPr>
            <a:xfrm>
              <a:off x="4855134" y="3820441"/>
              <a:ext cx="102026" cy="102026"/>
            </a:xfrm>
            <a:prstGeom prst="ellipse">
              <a:avLst/>
            </a:prstGeom>
            <a:noFill/>
            <a:ln w="19050">
              <a:solidFill>
                <a:srgbClr val="B20202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E04A7AA-3C53-2E49-B511-045B1EF93ED0}"/>
                </a:ext>
              </a:extLst>
            </p:cNvPr>
            <p:cNvSpPr/>
            <p:nvPr/>
          </p:nvSpPr>
          <p:spPr>
            <a:xfrm>
              <a:off x="4862571" y="4407737"/>
              <a:ext cx="102026" cy="102026"/>
            </a:xfrm>
            <a:prstGeom prst="ellipse">
              <a:avLst/>
            </a:prstGeom>
            <a:noFill/>
            <a:ln w="19050">
              <a:solidFill>
                <a:srgbClr val="B20202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B24A96-620E-F04D-906B-5E92AC2A4C27}"/>
                </a:ext>
              </a:extLst>
            </p:cNvPr>
            <p:cNvSpPr/>
            <p:nvPr/>
          </p:nvSpPr>
          <p:spPr>
            <a:xfrm>
              <a:off x="5033123" y="4432708"/>
              <a:ext cx="102026" cy="102026"/>
            </a:xfrm>
            <a:prstGeom prst="ellipse">
              <a:avLst/>
            </a:prstGeom>
            <a:noFill/>
            <a:ln w="19050">
              <a:solidFill>
                <a:srgbClr val="B20202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9A74A20-E530-3243-BC17-B6834EAC8DF6}"/>
                </a:ext>
              </a:extLst>
            </p:cNvPr>
            <p:cNvSpPr/>
            <p:nvPr/>
          </p:nvSpPr>
          <p:spPr>
            <a:xfrm>
              <a:off x="5033123" y="4231278"/>
              <a:ext cx="102026" cy="102026"/>
            </a:xfrm>
            <a:prstGeom prst="ellipse">
              <a:avLst/>
            </a:prstGeom>
            <a:noFill/>
            <a:ln w="19050">
              <a:solidFill>
                <a:srgbClr val="B20202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7A478C7-23EB-B140-BC3D-A20DF55AD387}"/>
                </a:ext>
              </a:extLst>
            </p:cNvPr>
            <p:cNvSpPr/>
            <p:nvPr/>
          </p:nvSpPr>
          <p:spPr>
            <a:xfrm>
              <a:off x="5206269" y="4255339"/>
              <a:ext cx="102026" cy="102026"/>
            </a:xfrm>
            <a:prstGeom prst="ellipse">
              <a:avLst/>
            </a:prstGeom>
            <a:noFill/>
            <a:ln w="19050">
              <a:solidFill>
                <a:srgbClr val="B20202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0DEB220-663E-5641-BCCC-007CEEAE1BF6}"/>
                </a:ext>
              </a:extLst>
            </p:cNvPr>
            <p:cNvSpPr/>
            <p:nvPr/>
          </p:nvSpPr>
          <p:spPr>
            <a:xfrm>
              <a:off x="5371581" y="4407737"/>
              <a:ext cx="102026" cy="102026"/>
            </a:xfrm>
            <a:prstGeom prst="ellipse">
              <a:avLst/>
            </a:prstGeom>
            <a:noFill/>
            <a:ln w="19050">
              <a:solidFill>
                <a:srgbClr val="B20202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A330418-0D38-6347-95CA-92CAC1A2AC66}"/>
                </a:ext>
              </a:extLst>
            </p:cNvPr>
            <p:cNvSpPr/>
            <p:nvPr/>
          </p:nvSpPr>
          <p:spPr>
            <a:xfrm>
              <a:off x="5558463" y="4343912"/>
              <a:ext cx="102026" cy="102026"/>
            </a:xfrm>
            <a:prstGeom prst="ellipse">
              <a:avLst/>
            </a:prstGeom>
            <a:noFill/>
            <a:ln w="19050">
              <a:solidFill>
                <a:srgbClr val="B20202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9D60894-3CF5-914D-8F34-AFA0B1BB303F}"/>
                </a:ext>
              </a:extLst>
            </p:cNvPr>
            <p:cNvSpPr/>
            <p:nvPr/>
          </p:nvSpPr>
          <p:spPr>
            <a:xfrm>
              <a:off x="5564250" y="4598226"/>
              <a:ext cx="102026" cy="102026"/>
            </a:xfrm>
            <a:prstGeom prst="ellipse">
              <a:avLst/>
            </a:prstGeom>
            <a:noFill/>
            <a:ln w="19050">
              <a:solidFill>
                <a:srgbClr val="B20202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7577B3-7F00-DB42-82D5-FDAAD5E84512}"/>
                </a:ext>
              </a:extLst>
            </p:cNvPr>
            <p:cNvSpPr/>
            <p:nvPr/>
          </p:nvSpPr>
          <p:spPr>
            <a:xfrm>
              <a:off x="5371509" y="4578731"/>
              <a:ext cx="102026" cy="102026"/>
            </a:xfrm>
            <a:prstGeom prst="ellipse">
              <a:avLst/>
            </a:prstGeom>
            <a:noFill/>
            <a:ln w="19050">
              <a:solidFill>
                <a:srgbClr val="B20202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F50658-6EF0-5B41-8D31-89E3D0D3B582}"/>
                </a:ext>
              </a:extLst>
            </p:cNvPr>
            <p:cNvSpPr/>
            <p:nvPr/>
          </p:nvSpPr>
          <p:spPr>
            <a:xfrm>
              <a:off x="5211589" y="4570044"/>
              <a:ext cx="102026" cy="102026"/>
            </a:xfrm>
            <a:prstGeom prst="ellipse">
              <a:avLst/>
            </a:prstGeom>
            <a:noFill/>
            <a:ln w="19050">
              <a:solidFill>
                <a:srgbClr val="B20202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  <p:pic>
        <p:nvPicPr>
          <p:cNvPr id="4" name="Picture 3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3F1D9AC0-469C-414F-9B5B-8E4EC1BE1A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42" t="9627" r="33806" b="51729"/>
          <a:stretch/>
        </p:blipFill>
        <p:spPr>
          <a:xfrm>
            <a:off x="310817" y="1986878"/>
            <a:ext cx="2963672" cy="2359406"/>
          </a:xfrm>
          <a:prstGeom prst="rect">
            <a:avLst/>
          </a:prstGeom>
        </p:spPr>
      </p:pic>
      <p:pic>
        <p:nvPicPr>
          <p:cNvPr id="34" name="Picture 33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3AA0663B-FD43-554D-BD13-3985AF0F5D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08" t="56097" r="31440" b="5259"/>
          <a:stretch/>
        </p:blipFill>
        <p:spPr>
          <a:xfrm>
            <a:off x="296561" y="4068931"/>
            <a:ext cx="2962739" cy="235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7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610DB47-A0C1-F040-9F49-816467B53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29" t="558" r="36971" b="6822"/>
          <a:stretch/>
        </p:blipFill>
        <p:spPr>
          <a:xfrm>
            <a:off x="532481" y="2060025"/>
            <a:ext cx="2375209" cy="3711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66CCB-DBBF-8648-83D9-B010AF0ED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04"/>
          <a:stretch/>
        </p:blipFill>
        <p:spPr>
          <a:xfrm>
            <a:off x="3554724" y="1361062"/>
            <a:ext cx="3936224" cy="484859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CD5F0-319C-B744-9397-0F3DEEA7B741}"/>
              </a:ext>
            </a:extLst>
          </p:cNvPr>
          <p:cNvGrpSpPr/>
          <p:nvPr/>
        </p:nvGrpSpPr>
        <p:grpSpPr>
          <a:xfrm>
            <a:off x="630986" y="1174167"/>
            <a:ext cx="2802036" cy="964788"/>
            <a:chOff x="630986" y="1174167"/>
            <a:chExt cx="2802036" cy="9647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A67E4F-6CE9-2A41-96CB-C58FAB53ABC5}"/>
                </a:ext>
              </a:extLst>
            </p:cNvPr>
            <p:cNvGrpSpPr/>
            <p:nvPr/>
          </p:nvGrpSpPr>
          <p:grpSpPr>
            <a:xfrm>
              <a:off x="630986" y="1174167"/>
              <a:ext cx="2802036" cy="534496"/>
              <a:chOff x="4876542" y="2743806"/>
              <a:chExt cx="2802036" cy="13548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85817AA-1E78-6342-9D2F-7EE26F1E2288}"/>
                  </a:ext>
                </a:extLst>
              </p:cNvPr>
              <p:cNvGrpSpPr/>
              <p:nvPr/>
            </p:nvGrpSpPr>
            <p:grpSpPr>
              <a:xfrm>
                <a:off x="4876542" y="3744298"/>
                <a:ext cx="2802036" cy="354323"/>
                <a:chOff x="7620137" y="1418635"/>
                <a:chExt cx="2209724" cy="279424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961C1C2-BBFE-504E-B4B9-C4FC79DAE875}"/>
                    </a:ext>
                  </a:extLst>
                </p:cNvPr>
                <p:cNvSpPr/>
                <p:nvPr/>
              </p:nvSpPr>
              <p:spPr>
                <a:xfrm>
                  <a:off x="7620137" y="1418635"/>
                  <a:ext cx="2209724" cy="275386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1CF87B8-C1F3-7E41-9D54-C6518D231426}"/>
                    </a:ext>
                  </a:extLst>
                </p:cNvPr>
                <p:cNvSpPr/>
                <p:nvPr/>
              </p:nvSpPr>
              <p:spPr>
                <a:xfrm>
                  <a:off x="8024246" y="1420241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2158C23-9B39-8B46-ACFC-910562C98DC2}"/>
                    </a:ext>
                  </a:extLst>
                </p:cNvPr>
                <p:cNvSpPr/>
                <p:nvPr/>
              </p:nvSpPr>
              <p:spPr>
                <a:xfrm>
                  <a:off x="8099956" y="1420241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762F322-5337-244C-BA7C-0138C53B8743}"/>
                    </a:ext>
                  </a:extLst>
                </p:cNvPr>
                <p:cNvSpPr/>
                <p:nvPr/>
              </p:nvSpPr>
              <p:spPr>
                <a:xfrm>
                  <a:off x="8177105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AE7B64D-43E3-424B-9E6A-4BB0D4AA8EB5}"/>
                    </a:ext>
                  </a:extLst>
                </p:cNvPr>
                <p:cNvSpPr/>
                <p:nvPr/>
              </p:nvSpPr>
              <p:spPr>
                <a:xfrm>
                  <a:off x="8252984" y="1419640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6093566-6990-E84D-A678-C0FACBB37B1C}"/>
                    </a:ext>
                  </a:extLst>
                </p:cNvPr>
                <p:cNvSpPr/>
                <p:nvPr/>
              </p:nvSpPr>
              <p:spPr>
                <a:xfrm>
                  <a:off x="8328537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4C9CB3-04B2-5446-8DDF-11822A6C75FE}"/>
                  </a:ext>
                </a:extLst>
              </p:cNvPr>
              <p:cNvSpPr txBox="1"/>
              <p:nvPr/>
            </p:nvSpPr>
            <p:spPr>
              <a:xfrm>
                <a:off x="5042219" y="2743806"/>
                <a:ext cx="1221811" cy="936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R" dirty="0"/>
                  <a:t>5AP @ 2Hz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70A8F2-37E1-6141-962B-49F43202D2BB}"/>
                </a:ext>
              </a:extLst>
            </p:cNvPr>
            <p:cNvCxnSpPr>
              <a:cxnSpLocks/>
            </p:cNvCxnSpPr>
            <p:nvPr/>
          </p:nvCxnSpPr>
          <p:spPr>
            <a:xfrm>
              <a:off x="1096530" y="1785573"/>
              <a:ext cx="0" cy="35338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FD5F2F-61C6-8048-BD1B-A479CE4F34E7}"/>
                </a:ext>
              </a:extLst>
            </p:cNvPr>
            <p:cNvCxnSpPr>
              <a:cxnSpLocks/>
            </p:cNvCxnSpPr>
            <p:nvPr/>
          </p:nvCxnSpPr>
          <p:spPr>
            <a:xfrm>
              <a:off x="1653027" y="1785573"/>
              <a:ext cx="767249" cy="2998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DBD0B6-3CE9-4D48-BAA0-B30992BB1EB0}"/>
                </a:ext>
              </a:extLst>
            </p:cNvPr>
            <p:cNvSpPr/>
            <p:nvPr/>
          </p:nvSpPr>
          <p:spPr>
            <a:xfrm>
              <a:off x="1096528" y="1498828"/>
              <a:ext cx="556499" cy="28674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077AC4C-4AD0-054B-A73D-051314B97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2" y="254015"/>
            <a:ext cx="11127035" cy="879907"/>
          </a:xfrm>
        </p:spPr>
        <p:txBody>
          <a:bodyPr anchor="ctr"/>
          <a:lstStyle/>
          <a:p>
            <a:r>
              <a:rPr lang="en-US" dirty="0"/>
              <a:t>Stimulated activity shows differences in evoked synaptic responses 	</a:t>
            </a:r>
            <a:endParaRPr lang="en-US" baseline="30000" dirty="0"/>
          </a:p>
        </p:txBody>
      </p:sp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6C5AF23D-8924-494A-A655-3C868A90F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04" t="5289" r="-1" b="2091"/>
          <a:stretch/>
        </p:blipFill>
        <p:spPr>
          <a:xfrm>
            <a:off x="8489974" y="2540799"/>
            <a:ext cx="2891264" cy="37112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CF12C0C-6CB9-BE42-B4E9-BE55666F44F3}"/>
              </a:ext>
            </a:extLst>
          </p:cNvPr>
          <p:cNvGrpSpPr/>
          <p:nvPr/>
        </p:nvGrpSpPr>
        <p:grpSpPr>
          <a:xfrm>
            <a:off x="7972372" y="1706643"/>
            <a:ext cx="3408867" cy="909635"/>
            <a:chOff x="289182" y="1231380"/>
            <a:chExt cx="3408867" cy="90963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A9B31EC-3839-1E4F-A664-179AAB91B398}"/>
                </a:ext>
              </a:extLst>
            </p:cNvPr>
            <p:cNvGrpSpPr/>
            <p:nvPr/>
          </p:nvGrpSpPr>
          <p:grpSpPr>
            <a:xfrm>
              <a:off x="289182" y="1231380"/>
              <a:ext cx="3408867" cy="541891"/>
              <a:chOff x="4356043" y="4241122"/>
              <a:chExt cx="3409587" cy="145749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4ABA0BE-3219-4A47-A783-61205980AEFB}"/>
                  </a:ext>
                </a:extLst>
              </p:cNvPr>
              <p:cNvGrpSpPr/>
              <p:nvPr/>
            </p:nvGrpSpPr>
            <p:grpSpPr>
              <a:xfrm>
                <a:off x="4876543" y="5338769"/>
                <a:ext cx="2802036" cy="359851"/>
                <a:chOff x="7562959" y="1418635"/>
                <a:chExt cx="2209724" cy="28378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C29EF24-3F6B-5D49-A290-1632C1F1DDAE}"/>
                    </a:ext>
                  </a:extLst>
                </p:cNvPr>
                <p:cNvSpPr/>
                <p:nvPr/>
              </p:nvSpPr>
              <p:spPr>
                <a:xfrm>
                  <a:off x="7562959" y="1418636"/>
                  <a:ext cx="2209724" cy="275386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E567047-D8E9-944E-A756-B991D4FA8417}"/>
                    </a:ext>
                  </a:extLst>
                </p:cNvPr>
                <p:cNvSpPr/>
                <p:nvPr/>
              </p:nvSpPr>
              <p:spPr>
                <a:xfrm flipH="1">
                  <a:off x="7971841" y="1424070"/>
                  <a:ext cx="279411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ADB785-FA60-A746-9B5D-89FCB2A82DAB}"/>
                    </a:ext>
                  </a:extLst>
                </p:cNvPr>
                <p:cNvSpPr/>
                <p:nvPr/>
              </p:nvSpPr>
              <p:spPr>
                <a:xfrm>
                  <a:off x="8496909" y="142703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72579A2-6AE4-2042-B5FA-1CBCC2B6BB2F}"/>
                    </a:ext>
                  </a:extLst>
                </p:cNvPr>
                <p:cNvSpPr/>
                <p:nvPr/>
              </p:nvSpPr>
              <p:spPr>
                <a:xfrm>
                  <a:off x="9294987" y="1418635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0B78CA-8E0B-3D47-ADC4-FC3CFB9A65BA}"/>
                  </a:ext>
                </a:extLst>
              </p:cNvPr>
              <p:cNvSpPr txBox="1"/>
              <p:nvPr/>
            </p:nvSpPr>
            <p:spPr>
              <a:xfrm>
                <a:off x="4356043" y="4241122"/>
                <a:ext cx="3409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R" dirty="0"/>
                  <a:t>100AP @ 40Hz    1AP	      1AP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0A4871-F8F4-E443-9C74-9A21FEFEBF0B}"/>
                </a:ext>
              </a:extLst>
            </p:cNvPr>
            <p:cNvCxnSpPr>
              <a:cxnSpLocks/>
            </p:cNvCxnSpPr>
            <p:nvPr/>
          </p:nvCxnSpPr>
          <p:spPr>
            <a:xfrm>
              <a:off x="1278369" y="1866735"/>
              <a:ext cx="0" cy="27230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B5322A-3E32-5746-ADDC-3EE0F426D3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6946" y="1868711"/>
              <a:ext cx="211874" cy="27230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CAED80-4A24-CC47-803C-810BB8D330C8}"/>
                </a:ext>
              </a:extLst>
            </p:cNvPr>
            <p:cNvSpPr/>
            <p:nvPr/>
          </p:nvSpPr>
          <p:spPr>
            <a:xfrm>
              <a:off x="1278366" y="1579991"/>
              <a:ext cx="1888580" cy="272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06C6C99-4B5B-9F40-A4B9-C8299920F0AB}"/>
              </a:ext>
            </a:extLst>
          </p:cNvPr>
          <p:cNvSpPr txBox="1"/>
          <p:nvPr/>
        </p:nvSpPr>
        <p:spPr>
          <a:xfrm>
            <a:off x="2107904" y="6132823"/>
            <a:ext cx="7079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R" sz="2100" dirty="0"/>
              <a:t>Tomosyn</a:t>
            </a:r>
            <a:r>
              <a:rPr lang="en-HR" sz="2100" baseline="30000" dirty="0"/>
              <a:t>-/-</a:t>
            </a:r>
            <a:r>
              <a:rPr lang="en-HR" sz="2100" dirty="0"/>
              <a:t> neurons have </a:t>
            </a:r>
            <a:r>
              <a:rPr lang="en-HR" sz="2100" b="1" dirty="0"/>
              <a:t>stronger evoked synaptic response</a:t>
            </a:r>
            <a:endParaRPr lang="en-HR" sz="2100" dirty="0"/>
          </a:p>
        </p:txBody>
      </p:sp>
    </p:spTree>
    <p:extLst>
      <p:ext uri="{BB962C8B-B14F-4D97-AF65-F5344CB8AC3E}">
        <p14:creationId xmlns:p14="http://schemas.microsoft.com/office/powerpoint/2010/main" val="393932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BB8794-8FC7-E04B-ADCE-9E4EAE3D48B5}"/>
              </a:ext>
            </a:extLst>
          </p:cNvPr>
          <p:cNvGrpSpPr/>
          <p:nvPr/>
        </p:nvGrpSpPr>
        <p:grpSpPr>
          <a:xfrm>
            <a:off x="5170083" y="2450083"/>
            <a:ext cx="2741827" cy="4025591"/>
            <a:chOff x="4349662" y="1945887"/>
            <a:chExt cx="2741827" cy="4025591"/>
          </a:xfrm>
        </p:grpSpPr>
        <p:pic>
          <p:nvPicPr>
            <p:cNvPr id="22" name="Picture 2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4E6474C-E004-134C-96E4-79E99FBED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163" t="5289" r="-1" b="16594"/>
            <a:stretch/>
          </p:blipFill>
          <p:spPr>
            <a:xfrm>
              <a:off x="4349662" y="1945887"/>
              <a:ext cx="2741827" cy="402559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1E30FF-8689-1E43-9AB6-694DF7741AA9}"/>
                </a:ext>
              </a:extLst>
            </p:cNvPr>
            <p:cNvSpPr/>
            <p:nvPr/>
          </p:nvSpPr>
          <p:spPr>
            <a:xfrm>
              <a:off x="4998793" y="2309025"/>
              <a:ext cx="1742167" cy="648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82099"/>
          </a:xfrm>
        </p:spPr>
        <p:txBody>
          <a:bodyPr anchor="ctr">
            <a:normAutofit/>
          </a:bodyPr>
          <a:lstStyle/>
          <a:p>
            <a:r>
              <a:rPr lang="en-US" dirty="0"/>
              <a:t>Synaptic vesicle pool dynamics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E12AA-15BD-2E44-AA29-3327393129A5}"/>
              </a:ext>
            </a:extLst>
          </p:cNvPr>
          <p:cNvSpPr/>
          <p:nvPr/>
        </p:nvSpPr>
        <p:spPr>
          <a:xfrm>
            <a:off x="5170084" y="4462878"/>
            <a:ext cx="256478" cy="18371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18AACF-B23C-BB4C-8CDC-66C4468E4998}"/>
              </a:ext>
            </a:extLst>
          </p:cNvPr>
          <p:cNvSpPr/>
          <p:nvPr/>
        </p:nvSpPr>
        <p:spPr>
          <a:xfrm>
            <a:off x="6094949" y="5118012"/>
            <a:ext cx="256478" cy="1182030"/>
          </a:xfrm>
          <a:prstGeom prst="rect">
            <a:avLst/>
          </a:prstGeom>
          <a:noFill/>
          <a:ln w="19050">
            <a:solidFill>
              <a:srgbClr val="B2020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F1D86-CBA7-DE49-A582-F7D4782AE5C9}"/>
              </a:ext>
            </a:extLst>
          </p:cNvPr>
          <p:cNvSpPr/>
          <p:nvPr/>
        </p:nvSpPr>
        <p:spPr>
          <a:xfrm>
            <a:off x="6838020" y="5118012"/>
            <a:ext cx="256478" cy="1182030"/>
          </a:xfrm>
          <a:prstGeom prst="rect">
            <a:avLst/>
          </a:prstGeom>
          <a:noFill/>
          <a:ln w="19050">
            <a:solidFill>
              <a:srgbClr val="B2020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3B449E-D2B3-E045-B7B8-A4750AC93680}"/>
              </a:ext>
            </a:extLst>
          </p:cNvPr>
          <p:cNvSpPr/>
          <p:nvPr/>
        </p:nvSpPr>
        <p:spPr>
          <a:xfrm>
            <a:off x="5504277" y="4462878"/>
            <a:ext cx="408878" cy="18371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B2841C9-A38D-3F47-B9A1-FAE8ACF02715}"/>
              </a:ext>
            </a:extLst>
          </p:cNvPr>
          <p:cNvGrpSpPr/>
          <p:nvPr/>
        </p:nvGrpSpPr>
        <p:grpSpPr>
          <a:xfrm>
            <a:off x="4891304" y="4093546"/>
            <a:ext cx="356839" cy="369332"/>
            <a:chOff x="4891304" y="4093546"/>
            <a:chExt cx="356839" cy="36933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9C36C8-D2BE-5A4B-AFBB-CE22F48B0A55}"/>
                </a:ext>
              </a:extLst>
            </p:cNvPr>
            <p:cNvSpPr/>
            <p:nvPr/>
          </p:nvSpPr>
          <p:spPr>
            <a:xfrm>
              <a:off x="4891304" y="4093546"/>
              <a:ext cx="356839" cy="356839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8DBAAE-43F3-7C43-AB2A-B52C400DA7B1}"/>
                </a:ext>
              </a:extLst>
            </p:cNvPr>
            <p:cNvSpPr txBox="1"/>
            <p:nvPr/>
          </p:nvSpPr>
          <p:spPr>
            <a:xfrm>
              <a:off x="4918880" y="40935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BD835BE-50E1-C14B-9AA6-15891C70E772}"/>
              </a:ext>
            </a:extLst>
          </p:cNvPr>
          <p:cNvGrpSpPr/>
          <p:nvPr/>
        </p:nvGrpSpPr>
        <p:grpSpPr>
          <a:xfrm>
            <a:off x="5376079" y="4087300"/>
            <a:ext cx="356839" cy="369332"/>
            <a:chOff x="5376079" y="4087300"/>
            <a:chExt cx="356839" cy="3693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463B2-7580-1248-A0B5-8A4F82EE0ED4}"/>
                </a:ext>
              </a:extLst>
            </p:cNvPr>
            <p:cNvSpPr/>
            <p:nvPr/>
          </p:nvSpPr>
          <p:spPr>
            <a:xfrm>
              <a:off x="5376079" y="4087300"/>
              <a:ext cx="356839" cy="356839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466599-6258-BD40-8FEE-9DCCB7A9A990}"/>
                </a:ext>
              </a:extLst>
            </p:cNvPr>
            <p:cNvSpPr txBox="1"/>
            <p:nvPr/>
          </p:nvSpPr>
          <p:spPr>
            <a:xfrm>
              <a:off x="5403655" y="40873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050DF09-B457-BE4A-A2C5-66DA420120BF}"/>
              </a:ext>
            </a:extLst>
          </p:cNvPr>
          <p:cNvGrpSpPr/>
          <p:nvPr/>
        </p:nvGrpSpPr>
        <p:grpSpPr>
          <a:xfrm>
            <a:off x="6796961" y="4748680"/>
            <a:ext cx="356839" cy="369332"/>
            <a:chOff x="6796961" y="4748680"/>
            <a:chExt cx="356839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A96A8A1-05F3-0940-9886-F724E2407A65}"/>
                </a:ext>
              </a:extLst>
            </p:cNvPr>
            <p:cNvSpPr/>
            <p:nvPr/>
          </p:nvSpPr>
          <p:spPr>
            <a:xfrm>
              <a:off x="6796961" y="4748680"/>
              <a:ext cx="356839" cy="356839"/>
            </a:xfrm>
            <a:prstGeom prst="ellipse">
              <a:avLst/>
            </a:prstGeom>
            <a:solidFill>
              <a:srgbClr val="B20202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BFC49B-14F7-BD44-AC81-53800994A6F2}"/>
                </a:ext>
              </a:extLst>
            </p:cNvPr>
            <p:cNvSpPr txBox="1"/>
            <p:nvPr/>
          </p:nvSpPr>
          <p:spPr>
            <a:xfrm>
              <a:off x="6824537" y="47486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1DB4121-7339-3B47-8F72-0DCCF56BDBD1}"/>
              </a:ext>
            </a:extLst>
          </p:cNvPr>
          <p:cNvGrpSpPr/>
          <p:nvPr/>
        </p:nvGrpSpPr>
        <p:grpSpPr>
          <a:xfrm>
            <a:off x="6044434" y="4736187"/>
            <a:ext cx="356839" cy="369332"/>
            <a:chOff x="6044434" y="4736187"/>
            <a:chExt cx="356839" cy="3693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E5B8DD7-C2CB-0948-BBD2-AAFB7A9C896C}"/>
                </a:ext>
              </a:extLst>
            </p:cNvPr>
            <p:cNvSpPr/>
            <p:nvPr/>
          </p:nvSpPr>
          <p:spPr>
            <a:xfrm>
              <a:off x="6044434" y="4736187"/>
              <a:ext cx="356839" cy="356839"/>
            </a:xfrm>
            <a:prstGeom prst="ellipse">
              <a:avLst/>
            </a:prstGeom>
            <a:solidFill>
              <a:srgbClr val="B20202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20ACE7-CD4E-DF44-ADA4-E0CBA279C4AE}"/>
                </a:ext>
              </a:extLst>
            </p:cNvPr>
            <p:cNvSpPr txBox="1"/>
            <p:nvPr/>
          </p:nvSpPr>
          <p:spPr>
            <a:xfrm>
              <a:off x="6072010" y="47361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22E3A8A7-4584-2E41-B30F-8E7BF939869E}"/>
              </a:ext>
            </a:extLst>
          </p:cNvPr>
          <p:cNvSpPr/>
          <p:nvPr/>
        </p:nvSpPr>
        <p:spPr>
          <a:xfrm>
            <a:off x="504905" y="1952960"/>
            <a:ext cx="356839" cy="35683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8B084B-2C62-FA4B-A37F-FADDC962C9B5}"/>
              </a:ext>
            </a:extLst>
          </p:cNvPr>
          <p:cNvSpPr txBox="1"/>
          <p:nvPr/>
        </p:nvSpPr>
        <p:spPr>
          <a:xfrm>
            <a:off x="532481" y="1952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B85D1F-371F-1F46-A7E4-D7A5B7A553DF}"/>
              </a:ext>
            </a:extLst>
          </p:cNvPr>
          <p:cNvSpPr txBox="1"/>
          <p:nvPr/>
        </p:nvSpPr>
        <p:spPr>
          <a:xfrm>
            <a:off x="889320" y="1952960"/>
            <a:ext cx="25967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V</a:t>
            </a:r>
            <a:r>
              <a:rPr lang="en-HR" sz="2100" dirty="0"/>
              <a:t>esicle pool depletion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ABEAE3A-C185-A445-B532-F31C0EC91E21}"/>
              </a:ext>
            </a:extLst>
          </p:cNvPr>
          <p:cNvSpPr/>
          <p:nvPr/>
        </p:nvSpPr>
        <p:spPr>
          <a:xfrm>
            <a:off x="504905" y="4351043"/>
            <a:ext cx="356839" cy="35683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B625E6-34B1-DD44-8CE9-1029C71097B2}"/>
              </a:ext>
            </a:extLst>
          </p:cNvPr>
          <p:cNvSpPr txBox="1"/>
          <p:nvPr/>
        </p:nvSpPr>
        <p:spPr>
          <a:xfrm>
            <a:off x="532481" y="4351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47329F-DE32-9842-A764-E934AF99446A}"/>
              </a:ext>
            </a:extLst>
          </p:cNvPr>
          <p:cNvSpPr txBox="1"/>
          <p:nvPr/>
        </p:nvSpPr>
        <p:spPr>
          <a:xfrm>
            <a:off x="834167" y="4340453"/>
            <a:ext cx="32585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sz="2100" dirty="0"/>
              <a:t>Pool depletion and recovery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D2E5A8C-7538-5748-81A6-0066CEC7442E}"/>
              </a:ext>
            </a:extLst>
          </p:cNvPr>
          <p:cNvSpPr/>
          <p:nvPr/>
        </p:nvSpPr>
        <p:spPr>
          <a:xfrm>
            <a:off x="7598255" y="1946714"/>
            <a:ext cx="356839" cy="356839"/>
          </a:xfrm>
          <a:prstGeom prst="ellipse">
            <a:avLst/>
          </a:prstGeom>
          <a:solidFill>
            <a:srgbClr val="B2020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068336-6D05-A845-AEF3-B540E324C585}"/>
              </a:ext>
            </a:extLst>
          </p:cNvPr>
          <p:cNvSpPr txBox="1"/>
          <p:nvPr/>
        </p:nvSpPr>
        <p:spPr>
          <a:xfrm>
            <a:off x="7625831" y="19404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092241-3459-A64F-AC2F-2F40C97C2DCF}"/>
              </a:ext>
            </a:extLst>
          </p:cNvPr>
          <p:cNvGrpSpPr/>
          <p:nvPr/>
        </p:nvGrpSpPr>
        <p:grpSpPr>
          <a:xfrm>
            <a:off x="7598255" y="4244484"/>
            <a:ext cx="356839" cy="369332"/>
            <a:chOff x="7598255" y="4244484"/>
            <a:chExt cx="356839" cy="36933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977F259-385E-0A4D-97E8-CFD92F9CE607}"/>
                </a:ext>
              </a:extLst>
            </p:cNvPr>
            <p:cNvSpPr/>
            <p:nvPr/>
          </p:nvSpPr>
          <p:spPr>
            <a:xfrm>
              <a:off x="7598255" y="4250731"/>
              <a:ext cx="356839" cy="356839"/>
            </a:xfrm>
            <a:prstGeom prst="ellipse">
              <a:avLst/>
            </a:prstGeom>
            <a:solidFill>
              <a:srgbClr val="B20202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4A12E5-AC8C-4A42-BE0A-B02BB6C83BCB}"/>
                </a:ext>
              </a:extLst>
            </p:cNvPr>
            <p:cNvSpPr txBox="1"/>
            <p:nvPr/>
          </p:nvSpPr>
          <p:spPr>
            <a:xfrm>
              <a:off x="7625831" y="42444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EA92C1B9-F06B-3E41-9710-CD140C40F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279" b="71816"/>
          <a:stretch/>
        </p:blipFill>
        <p:spPr>
          <a:xfrm>
            <a:off x="4135188" y="1476540"/>
            <a:ext cx="3030833" cy="15771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ADB6F5A-DD71-7C46-B557-CA45E8D86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87" t="-758" r="-1708" b="66640"/>
          <a:stretch/>
        </p:blipFill>
        <p:spPr>
          <a:xfrm>
            <a:off x="576491" y="2343555"/>
            <a:ext cx="3161713" cy="199159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DEDC4AD-E7F5-444D-831E-250A75073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" t="32459" r="8263" b="32401"/>
          <a:stretch/>
        </p:blipFill>
        <p:spPr>
          <a:xfrm>
            <a:off x="-6324" y="4866072"/>
            <a:ext cx="4912031" cy="157714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3147C6A-FB94-BD44-B995-BE1934F44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18" t="70693" r="56397" b="-240"/>
          <a:stretch/>
        </p:blipFill>
        <p:spPr>
          <a:xfrm>
            <a:off x="8002871" y="4360206"/>
            <a:ext cx="3656645" cy="199484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6121211-EBFC-A544-825A-A85A2097C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73" t="71878" r="-1594" b="-1425"/>
          <a:stretch/>
        </p:blipFill>
        <p:spPr>
          <a:xfrm>
            <a:off x="7982670" y="1940467"/>
            <a:ext cx="3656645" cy="19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 animBg="1"/>
      <p:bldP spid="29" grpId="0" animBg="1"/>
      <p:bldP spid="30" grpId="0" animBg="1"/>
      <p:bldP spid="39" grpId="0" animBg="1"/>
      <p:bldP spid="40" grpId="0"/>
      <p:bldP spid="24" grpId="0"/>
      <p:bldP spid="41" grpId="0" animBg="1"/>
      <p:bldP spid="42" grpId="0"/>
      <p:bldP spid="43" grpId="0"/>
      <p:bldP spid="45" grpId="0" animBg="1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82099"/>
          </a:xfrm>
        </p:spPr>
        <p:txBody>
          <a:bodyPr anchor="ctr">
            <a:normAutofit/>
          </a:bodyPr>
          <a:lstStyle/>
          <a:p>
            <a:r>
              <a:rPr lang="en-US" dirty="0"/>
              <a:t>Vesicle pool dynamics is different between genotypes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8636C-0CC8-0241-9BD2-CDE1FF811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5" t="16880" r="62600" b="6097"/>
          <a:stretch/>
        </p:blipFill>
        <p:spPr>
          <a:xfrm>
            <a:off x="2776095" y="3212936"/>
            <a:ext cx="1788173" cy="301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340DF-B846-B94B-88B9-68C540459E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9"/>
          <a:stretch/>
        </p:blipFill>
        <p:spPr>
          <a:xfrm>
            <a:off x="8400932" y="3140548"/>
            <a:ext cx="3258584" cy="3067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C76F1A-A198-D444-B6BE-801F0A9CA4FE}"/>
              </a:ext>
            </a:extLst>
          </p:cNvPr>
          <p:cNvSpPr txBox="1"/>
          <p:nvPr/>
        </p:nvSpPr>
        <p:spPr>
          <a:xfrm>
            <a:off x="2703809" y="1429837"/>
            <a:ext cx="17759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sz="2100" dirty="0"/>
              <a:t>Pool depletion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D95CE-E0D1-9F44-AB70-971DA998EC57}"/>
              </a:ext>
            </a:extLst>
          </p:cNvPr>
          <p:cNvSpPr txBox="1"/>
          <p:nvPr/>
        </p:nvSpPr>
        <p:spPr>
          <a:xfrm>
            <a:off x="5288027" y="1413937"/>
            <a:ext cx="32585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sz="2100" dirty="0"/>
              <a:t>Pool depletion and recovery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E3CCF-2052-9A45-AAE0-1E7B62B7167E}"/>
              </a:ext>
            </a:extLst>
          </p:cNvPr>
          <p:cNvSpPr txBox="1"/>
          <p:nvPr/>
        </p:nvSpPr>
        <p:spPr>
          <a:xfrm>
            <a:off x="9433031" y="1393962"/>
            <a:ext cx="16778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sz="2100" dirty="0"/>
              <a:t>Pool recovery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7A97CC-35F0-944B-B620-805BDCFAD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87" t="-758" r="-1708" b="66640"/>
          <a:stretch/>
        </p:blipFill>
        <p:spPr>
          <a:xfrm>
            <a:off x="2603430" y="1811953"/>
            <a:ext cx="1976759" cy="12451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5C8A27-863D-7948-8019-7C6F29926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0" t="32459" r="8263" b="32401"/>
          <a:stretch/>
        </p:blipFill>
        <p:spPr>
          <a:xfrm>
            <a:off x="5029443" y="1869905"/>
            <a:ext cx="3517168" cy="1129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C4DAA7-9543-AD43-9B6C-098CB4B1A1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18" t="70693" r="56397" b="-240"/>
          <a:stretch/>
        </p:blipFill>
        <p:spPr>
          <a:xfrm>
            <a:off x="9268566" y="1790523"/>
            <a:ext cx="2006824" cy="1094800"/>
          </a:xfrm>
          <a:prstGeom prst="rect">
            <a:avLst/>
          </a:prstGeom>
        </p:spPr>
      </p:pic>
      <p:pic>
        <p:nvPicPr>
          <p:cNvPr id="7" name="Picture 6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11842107-D109-AB43-AAB2-8429ACD84F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105" t="17517" r="33002" b="14529"/>
          <a:stretch/>
        </p:blipFill>
        <p:spPr>
          <a:xfrm>
            <a:off x="5727606" y="3039656"/>
            <a:ext cx="1884207" cy="29629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12AF6BF-FD21-1B44-A8F0-30C3C7A60133}"/>
              </a:ext>
            </a:extLst>
          </p:cNvPr>
          <p:cNvGrpSpPr/>
          <p:nvPr/>
        </p:nvGrpSpPr>
        <p:grpSpPr>
          <a:xfrm>
            <a:off x="397380" y="2343273"/>
            <a:ext cx="2193148" cy="3220012"/>
            <a:chOff x="4349662" y="1945887"/>
            <a:chExt cx="2741827" cy="4025591"/>
          </a:xfrm>
        </p:grpSpPr>
        <p:pic>
          <p:nvPicPr>
            <p:cNvPr id="18" name="Picture 1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B0BD37B-5387-AA49-A84C-86F2EE2FD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3163" t="5289" r="-1" b="16594"/>
            <a:stretch/>
          </p:blipFill>
          <p:spPr>
            <a:xfrm>
              <a:off x="4349662" y="1945887"/>
              <a:ext cx="2741827" cy="402559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4D7F18-91CC-B04D-9E9A-4C40E1B8DCE4}"/>
                </a:ext>
              </a:extLst>
            </p:cNvPr>
            <p:cNvSpPr/>
            <p:nvPr/>
          </p:nvSpPr>
          <p:spPr>
            <a:xfrm>
              <a:off x="4998793" y="2309025"/>
              <a:ext cx="1742167" cy="648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HR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612BC94-4C49-7E44-8130-72FF0EB1D26A}"/>
              </a:ext>
            </a:extLst>
          </p:cNvPr>
          <p:cNvSpPr/>
          <p:nvPr/>
        </p:nvSpPr>
        <p:spPr>
          <a:xfrm>
            <a:off x="397381" y="3953279"/>
            <a:ext cx="205153" cy="146952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096901-7489-6541-9551-E2CA022D81AE}"/>
              </a:ext>
            </a:extLst>
          </p:cNvPr>
          <p:cNvSpPr/>
          <p:nvPr/>
        </p:nvSpPr>
        <p:spPr>
          <a:xfrm>
            <a:off x="1137167" y="4477311"/>
            <a:ext cx="205153" cy="945489"/>
          </a:xfrm>
          <a:prstGeom prst="rect">
            <a:avLst/>
          </a:prstGeom>
          <a:noFill/>
          <a:ln w="19050">
            <a:solidFill>
              <a:srgbClr val="B2020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2FA72A-C1C0-FE44-B70B-9B040DB17AF9}"/>
              </a:ext>
            </a:extLst>
          </p:cNvPr>
          <p:cNvSpPr/>
          <p:nvPr/>
        </p:nvSpPr>
        <p:spPr>
          <a:xfrm>
            <a:off x="1731539" y="4477311"/>
            <a:ext cx="205153" cy="945489"/>
          </a:xfrm>
          <a:prstGeom prst="rect">
            <a:avLst/>
          </a:prstGeom>
          <a:noFill/>
          <a:ln w="19050">
            <a:solidFill>
              <a:srgbClr val="B2020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62F69A-31D0-4845-A179-F288E723854A}"/>
              </a:ext>
            </a:extLst>
          </p:cNvPr>
          <p:cNvSpPr/>
          <p:nvPr/>
        </p:nvSpPr>
        <p:spPr>
          <a:xfrm>
            <a:off x="664697" y="3953279"/>
            <a:ext cx="327056" cy="146952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2F5474-643D-6847-A334-9DCC280322FA}"/>
              </a:ext>
            </a:extLst>
          </p:cNvPr>
          <p:cNvGrpSpPr/>
          <p:nvPr/>
        </p:nvGrpSpPr>
        <p:grpSpPr>
          <a:xfrm>
            <a:off x="163407" y="3621408"/>
            <a:ext cx="296412" cy="321877"/>
            <a:chOff x="4877575" y="4047981"/>
            <a:chExt cx="370568" cy="40240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4BB123-516E-8145-AAF0-14FFBB92EC46}"/>
                </a:ext>
              </a:extLst>
            </p:cNvPr>
            <p:cNvSpPr/>
            <p:nvPr/>
          </p:nvSpPr>
          <p:spPr>
            <a:xfrm>
              <a:off x="4891304" y="4093546"/>
              <a:ext cx="356839" cy="356839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4B1753-5A30-9045-8334-6F69B214F94D}"/>
                </a:ext>
              </a:extLst>
            </p:cNvPr>
            <p:cNvSpPr txBox="1"/>
            <p:nvPr/>
          </p:nvSpPr>
          <p:spPr>
            <a:xfrm>
              <a:off x="4877575" y="40479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CBFC22-CCAA-8342-8053-6081C732211C}"/>
              </a:ext>
            </a:extLst>
          </p:cNvPr>
          <p:cNvGrpSpPr/>
          <p:nvPr/>
        </p:nvGrpSpPr>
        <p:grpSpPr>
          <a:xfrm>
            <a:off x="550758" y="3619406"/>
            <a:ext cx="296826" cy="318884"/>
            <a:chOff x="5361833" y="4045477"/>
            <a:chExt cx="371085" cy="3986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524021C-C9F2-E94E-A73E-28D2450C7483}"/>
                </a:ext>
              </a:extLst>
            </p:cNvPr>
            <p:cNvSpPr/>
            <p:nvPr/>
          </p:nvSpPr>
          <p:spPr>
            <a:xfrm>
              <a:off x="5376079" y="4087300"/>
              <a:ext cx="356839" cy="356839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56125A-65A9-AE4D-872D-69121D6D4A42}"/>
                </a:ext>
              </a:extLst>
            </p:cNvPr>
            <p:cNvSpPr txBox="1"/>
            <p:nvPr/>
          </p:nvSpPr>
          <p:spPr>
            <a:xfrm>
              <a:off x="5361833" y="4045477"/>
              <a:ext cx="30168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3156F3-219A-0746-879D-58382828F05E}"/>
              </a:ext>
            </a:extLst>
          </p:cNvPr>
          <p:cNvGrpSpPr/>
          <p:nvPr/>
        </p:nvGrpSpPr>
        <p:grpSpPr>
          <a:xfrm>
            <a:off x="1687301" y="4159585"/>
            <a:ext cx="296826" cy="307733"/>
            <a:chOff x="6782715" y="4720798"/>
            <a:chExt cx="371085" cy="38472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789D76-DB19-3D4D-AF09-9F8EC2CC0498}"/>
                </a:ext>
              </a:extLst>
            </p:cNvPr>
            <p:cNvSpPr/>
            <p:nvPr/>
          </p:nvSpPr>
          <p:spPr>
            <a:xfrm>
              <a:off x="6796961" y="4748680"/>
              <a:ext cx="356839" cy="356839"/>
            </a:xfrm>
            <a:prstGeom prst="ellipse">
              <a:avLst/>
            </a:prstGeom>
            <a:solidFill>
              <a:srgbClr val="B20202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A54056-EC5C-294B-85E8-618EBB846892}"/>
                </a:ext>
              </a:extLst>
            </p:cNvPr>
            <p:cNvSpPr txBox="1"/>
            <p:nvPr/>
          </p:nvSpPr>
          <p:spPr>
            <a:xfrm>
              <a:off x="6782715" y="47207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481AA8-7472-F54F-AD8E-26201D73320D}"/>
              </a:ext>
            </a:extLst>
          </p:cNvPr>
          <p:cNvGrpSpPr/>
          <p:nvPr/>
        </p:nvGrpSpPr>
        <p:grpSpPr>
          <a:xfrm>
            <a:off x="1096517" y="4138441"/>
            <a:ext cx="285674" cy="318884"/>
            <a:chOff x="6044129" y="4694364"/>
            <a:chExt cx="357144" cy="39866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5B80E41-3659-AB40-8056-AB9EF7818543}"/>
                </a:ext>
              </a:extLst>
            </p:cNvPr>
            <p:cNvSpPr/>
            <p:nvPr/>
          </p:nvSpPr>
          <p:spPr>
            <a:xfrm>
              <a:off x="6044434" y="4736187"/>
              <a:ext cx="356839" cy="356839"/>
            </a:xfrm>
            <a:prstGeom prst="ellipse">
              <a:avLst/>
            </a:prstGeom>
            <a:solidFill>
              <a:srgbClr val="B20202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4AB582-EDAE-4C49-916E-F150228374A8}"/>
                </a:ext>
              </a:extLst>
            </p:cNvPr>
            <p:cNvSpPr txBox="1"/>
            <p:nvPr/>
          </p:nvSpPr>
          <p:spPr>
            <a:xfrm>
              <a:off x="6044129" y="4694364"/>
              <a:ext cx="30168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05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948488" y="1761893"/>
            <a:ext cx="10295024" cy="4650058"/>
          </a:xfrm>
        </p:spPr>
        <p:txBody>
          <a:bodyPr>
            <a:normAutofit/>
          </a:bodyPr>
          <a:lstStyle/>
          <a:p>
            <a:pPr marL="342880"/>
            <a:r>
              <a:rPr lang="en-US" dirty="0"/>
              <a:t>the use of only optical tools to </a:t>
            </a:r>
            <a:r>
              <a:rPr lang="en-US" b="1" dirty="0"/>
              <a:t>stimulate </a:t>
            </a:r>
            <a:r>
              <a:rPr lang="en-US" dirty="0"/>
              <a:t>and </a:t>
            </a:r>
            <a:r>
              <a:rPr lang="en-US" b="1" dirty="0"/>
              <a:t>record </a:t>
            </a:r>
            <a:r>
              <a:rPr lang="en-US" dirty="0"/>
              <a:t>neural activity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42930" lvl="1"/>
            <a:r>
              <a:rPr lang="en-US" dirty="0"/>
              <a:t>Optical stimulation 	</a:t>
            </a:r>
            <a:r>
              <a:rPr lang="en-US" dirty="0">
                <a:sym typeface="Wingdings" pitchFamily="2" charset="2"/>
              </a:rPr>
              <a:t> 	</a:t>
            </a:r>
            <a:r>
              <a:rPr lang="en-US" b="1" dirty="0">
                <a:sym typeface="Wingdings" pitchFamily="2" charset="2"/>
              </a:rPr>
              <a:t>light-sensitive </a:t>
            </a:r>
            <a:br>
              <a:rPr lang="en-US" b="1" dirty="0">
                <a:sym typeface="Wingdings" pitchFamily="2" charset="2"/>
              </a:rPr>
            </a:br>
            <a:r>
              <a:rPr lang="en-US" b="1" dirty="0">
                <a:sym typeface="Wingdings" pitchFamily="2" charset="2"/>
              </a:rPr>
              <a:t>proteins (opsins)</a:t>
            </a:r>
            <a:endParaRPr lang="en-US" dirty="0">
              <a:sym typeface="Wingdings" pitchFamily="2" charset="2"/>
            </a:endParaRPr>
          </a:p>
          <a:p>
            <a:pPr marL="457180" lvl="1" indent="0">
              <a:buNone/>
            </a:pPr>
            <a:endParaRPr lang="en-US" dirty="0">
              <a:sym typeface="Wingdings" pitchFamily="2" charset="2"/>
            </a:endParaRPr>
          </a:p>
          <a:p>
            <a:pPr marL="742930" lvl="1"/>
            <a:r>
              <a:rPr lang="en-US" dirty="0">
                <a:sym typeface="Wingdings" pitchFamily="2" charset="2"/>
              </a:rPr>
              <a:t>Optical recording 	 	</a:t>
            </a:r>
            <a:r>
              <a:rPr lang="en-US" b="1" dirty="0">
                <a:sym typeface="Wingdings" pitchFamily="2" charset="2"/>
              </a:rPr>
              <a:t>reporters </a:t>
            </a:r>
            <a:br>
              <a:rPr lang="en-US" b="1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sensitive to various activity-related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hallmarks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450403"/>
            <a:ext cx="11127035" cy="879907"/>
          </a:xfrm>
        </p:spPr>
        <p:txBody>
          <a:bodyPr anchor="ctr"/>
          <a:lstStyle/>
          <a:p>
            <a:r>
              <a:rPr lang="en-US" dirty="0"/>
              <a:t>Definition of all-optical neurophysiology (AON)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E85F67-6C1F-5A47-9474-FE9B3CED39A1}"/>
              </a:ext>
            </a:extLst>
          </p:cNvPr>
          <p:cNvGrpSpPr/>
          <p:nvPr/>
        </p:nvGrpSpPr>
        <p:grpSpPr>
          <a:xfrm>
            <a:off x="6779942" y="2507492"/>
            <a:ext cx="4677468" cy="3513755"/>
            <a:chOff x="7241448" y="1269047"/>
            <a:chExt cx="3907622" cy="29354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C3E53A-0248-8145-8330-C5809E68A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934"/>
            <a:stretch/>
          </p:blipFill>
          <p:spPr>
            <a:xfrm>
              <a:off x="7241448" y="1269047"/>
              <a:ext cx="3907622" cy="201504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0962A-C482-494B-9FE9-19001E39C6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949" r="26136"/>
            <a:stretch/>
          </p:blipFill>
          <p:spPr>
            <a:xfrm>
              <a:off x="8877757" y="3284089"/>
              <a:ext cx="2157777" cy="594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928C9D-2B4D-524D-8612-EA97E89D5BD8}"/>
                </a:ext>
              </a:extLst>
            </p:cNvPr>
            <p:cNvSpPr txBox="1"/>
            <p:nvPr/>
          </p:nvSpPr>
          <p:spPr>
            <a:xfrm>
              <a:off x="7472085" y="3947366"/>
              <a:ext cx="2391759" cy="25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sz="1400" dirty="0"/>
                <a:t>Packer </a:t>
              </a:r>
              <a:r>
                <a:rPr lang="en-HR" sz="1400" i="1" dirty="0"/>
                <a:t>et al. </a:t>
              </a:r>
              <a:r>
                <a:rPr lang="en-HR" sz="1400" dirty="0"/>
                <a:t>(2015), </a:t>
              </a:r>
              <a:r>
                <a:rPr lang="en-HR" sz="1400" i="1" dirty="0"/>
                <a:t>Nature Methods</a:t>
              </a:r>
              <a:endParaRPr lang="en-H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2282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1248937" y="1739590"/>
            <a:ext cx="9701562" cy="4440873"/>
          </a:xfrm>
        </p:spPr>
        <p:txBody>
          <a:bodyPr>
            <a:normAutofit/>
          </a:bodyPr>
          <a:lstStyle/>
          <a:p>
            <a:pPr marL="342880">
              <a:buFont typeface="Wingdings" pitchFamily="2" charset="2"/>
              <a:buChar char="Ø"/>
            </a:pPr>
            <a:r>
              <a:rPr lang="en-US" dirty="0"/>
              <a:t>Synapses lacking </a:t>
            </a:r>
            <a:r>
              <a:rPr lang="en-US" dirty="0" err="1"/>
              <a:t>Tomosyn</a:t>
            </a:r>
            <a:r>
              <a:rPr lang="en-US" b="1" dirty="0"/>
              <a:t> show stronger evoked response </a:t>
            </a:r>
            <a:r>
              <a:rPr lang="en-US" dirty="0"/>
              <a:t>when compared to Wild-type</a:t>
            </a:r>
          </a:p>
          <a:p>
            <a:pPr marL="342880">
              <a:buFont typeface="Wingdings" pitchFamily="2" charset="2"/>
              <a:buChar char="Ø"/>
            </a:pPr>
            <a:endParaRPr lang="en-US" dirty="0"/>
          </a:p>
          <a:p>
            <a:pPr marL="342880">
              <a:buFont typeface="Wingdings" pitchFamily="2" charset="2"/>
              <a:buChar char="Ø"/>
            </a:pPr>
            <a:r>
              <a:rPr lang="en-US" dirty="0"/>
              <a:t>Amplitude of the </a:t>
            </a:r>
            <a:r>
              <a:rPr lang="en-US" b="1" dirty="0"/>
              <a:t>first evoked AP </a:t>
            </a:r>
            <a:r>
              <a:rPr lang="en-US" dirty="0"/>
              <a:t>is significantly increased</a:t>
            </a:r>
            <a:r>
              <a:rPr lang="en-US" b="1" dirty="0"/>
              <a:t> </a:t>
            </a:r>
            <a:r>
              <a:rPr lang="en-US" dirty="0"/>
              <a:t>in </a:t>
            </a:r>
            <a:r>
              <a:rPr lang="en-US" dirty="0" err="1"/>
              <a:t>Tomosyn</a:t>
            </a:r>
            <a:r>
              <a:rPr lang="en-US" baseline="30000" dirty="0"/>
              <a:t>-/-</a:t>
            </a:r>
            <a:r>
              <a:rPr lang="en-US" dirty="0"/>
              <a:t> synapses when compared to wild-type</a:t>
            </a:r>
          </a:p>
          <a:p>
            <a:pPr marL="342880">
              <a:buFont typeface="Wingdings" pitchFamily="2" charset="2"/>
              <a:buChar char="Ø"/>
            </a:pPr>
            <a:endParaRPr lang="en-US" dirty="0"/>
          </a:p>
          <a:p>
            <a:pPr marL="342880">
              <a:buFont typeface="Wingdings" pitchFamily="2" charset="2"/>
              <a:buChar char="Ø"/>
            </a:pPr>
            <a:r>
              <a:rPr lang="en-US" dirty="0"/>
              <a:t>Vesicle pool </a:t>
            </a:r>
            <a:r>
              <a:rPr lang="en-US" b="1" dirty="0"/>
              <a:t>depletes faster </a:t>
            </a:r>
            <a:r>
              <a:rPr lang="en-US" dirty="0"/>
              <a:t>in absence of </a:t>
            </a:r>
            <a:r>
              <a:rPr lang="en-US" dirty="0" err="1"/>
              <a:t>Tomosyn</a:t>
            </a:r>
            <a:endParaRPr lang="en-US" dirty="0"/>
          </a:p>
          <a:p>
            <a:pPr marL="342880">
              <a:buFont typeface="Wingdings" pitchFamily="2" charset="2"/>
              <a:buChar char="Ø"/>
            </a:pPr>
            <a:endParaRPr lang="en-US" dirty="0"/>
          </a:p>
          <a:p>
            <a:pPr marL="34288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79907"/>
          </a:xfrm>
        </p:spPr>
        <p:txBody>
          <a:bodyPr anchor="ctr"/>
          <a:lstStyle/>
          <a:p>
            <a:r>
              <a:rPr lang="en-US" dirty="0"/>
              <a:t>Intermediate conclusions</a:t>
            </a:r>
          </a:p>
        </p:txBody>
      </p:sp>
    </p:spTree>
    <p:extLst>
      <p:ext uri="{BB962C8B-B14F-4D97-AF65-F5344CB8AC3E}">
        <p14:creationId xmlns:p14="http://schemas.microsoft.com/office/powerpoint/2010/main" val="3884800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1248937" y="1739590"/>
            <a:ext cx="9701562" cy="4440873"/>
          </a:xfrm>
        </p:spPr>
        <p:txBody>
          <a:bodyPr>
            <a:normAutofit/>
          </a:bodyPr>
          <a:lstStyle/>
          <a:p>
            <a:r>
              <a:rPr lang="en-HR" dirty="0"/>
              <a:t>Increase may result from </a:t>
            </a:r>
            <a:r>
              <a:rPr lang="en-US" b="1" dirty="0"/>
              <a:t>m</a:t>
            </a:r>
            <a:r>
              <a:rPr lang="en-HR" b="1" dirty="0"/>
              <a:t>ore synapses contributing</a:t>
            </a:r>
            <a:r>
              <a:rPr lang="en-HR" dirty="0"/>
              <a:t> to the overall response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</a:t>
            </a:r>
            <a:r>
              <a:rPr lang="en-US" b="1" baseline="-25000" dirty="0"/>
              <a:t>0</a:t>
            </a:r>
            <a:r>
              <a:rPr lang="en-US" dirty="0"/>
              <a:t>: if synaptic participation underlies increased response, not all synapses should be firing to 0.75 Hz and 2 Hz stimulations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79907"/>
          </a:xfrm>
        </p:spPr>
        <p:txBody>
          <a:bodyPr anchor="ctr"/>
          <a:lstStyle/>
          <a:p>
            <a:r>
              <a:rPr lang="en-US" dirty="0"/>
              <a:t>Plausible explanation to an increased response from </a:t>
            </a:r>
            <a:r>
              <a:rPr lang="en-US" dirty="0" err="1"/>
              <a:t>Tomosyn</a:t>
            </a:r>
            <a:r>
              <a:rPr lang="en-US" baseline="30000" dirty="0"/>
              <a:t>-/-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2" y="254646"/>
            <a:ext cx="11127035" cy="837494"/>
          </a:xfrm>
        </p:spPr>
        <p:txBody>
          <a:bodyPr anchor="ctr">
            <a:normAutofit/>
          </a:bodyPr>
          <a:lstStyle/>
          <a:p>
            <a:r>
              <a:rPr lang="en-US" dirty="0"/>
              <a:t>Synaptic participation differs between genotypes 					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54BD3-0D44-FE49-8FF5-ECDD0DBE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063" y="1425765"/>
            <a:ext cx="6273477" cy="40064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AD055B-DFF5-DC45-AEC5-43C652D2E9AC}"/>
              </a:ext>
            </a:extLst>
          </p:cNvPr>
          <p:cNvSpPr txBox="1"/>
          <p:nvPr/>
        </p:nvSpPr>
        <p:spPr>
          <a:xfrm>
            <a:off x="1048215" y="6014185"/>
            <a:ext cx="102624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During 0.75 Hz stimulation, </a:t>
            </a:r>
            <a:r>
              <a:rPr lang="en-US" sz="2100" dirty="0" err="1"/>
              <a:t>Tomosyn</a:t>
            </a:r>
            <a:r>
              <a:rPr lang="en-US" sz="2100" baseline="30000" dirty="0"/>
              <a:t>-/-</a:t>
            </a:r>
            <a:r>
              <a:rPr lang="en-US" sz="2100" dirty="0"/>
              <a:t> neurons have </a:t>
            </a:r>
            <a:r>
              <a:rPr lang="en-US" sz="2100" b="1" dirty="0"/>
              <a:t>more active synapses </a:t>
            </a:r>
            <a:r>
              <a:rPr lang="en-US" sz="2100" dirty="0"/>
              <a:t>per evoked AP</a:t>
            </a:r>
            <a:endParaRPr lang="en-HR" sz="21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85C801-90C6-174C-9FF7-198F78E327E9}"/>
              </a:ext>
            </a:extLst>
          </p:cNvPr>
          <p:cNvGrpSpPr/>
          <p:nvPr/>
        </p:nvGrpSpPr>
        <p:grpSpPr>
          <a:xfrm>
            <a:off x="574660" y="1121257"/>
            <a:ext cx="3281819" cy="907531"/>
            <a:chOff x="574660" y="1121257"/>
            <a:chExt cx="3281819" cy="90753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0160A46-6C33-D849-9241-3D238560A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549" y="1763861"/>
              <a:ext cx="1562253" cy="26492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5F5EE69-8389-724B-ABEA-52EA68047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7126" y="1763861"/>
              <a:ext cx="352174" cy="22984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2891BD-34FE-1F4C-9071-DEF9720F9C17}"/>
                </a:ext>
              </a:extLst>
            </p:cNvPr>
            <p:cNvGrpSpPr/>
            <p:nvPr/>
          </p:nvGrpSpPr>
          <p:grpSpPr>
            <a:xfrm>
              <a:off x="574660" y="1121257"/>
              <a:ext cx="3281819" cy="544891"/>
              <a:chOff x="3770887" y="378448"/>
              <a:chExt cx="5209926" cy="14860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EDEE372-172F-574D-886C-826061628CB1}"/>
                  </a:ext>
                </a:extLst>
              </p:cNvPr>
              <p:cNvGrpSpPr/>
              <p:nvPr/>
            </p:nvGrpSpPr>
            <p:grpSpPr>
              <a:xfrm>
                <a:off x="3770887" y="1584945"/>
                <a:ext cx="4708978" cy="279516"/>
                <a:chOff x="4529745" y="1418638"/>
                <a:chExt cx="4708978" cy="279516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F2BE59E-2EC3-784C-9E1C-ADE90EDFEFF7}"/>
                    </a:ext>
                  </a:extLst>
                </p:cNvPr>
                <p:cNvSpPr/>
                <p:nvPr/>
              </p:nvSpPr>
              <p:spPr>
                <a:xfrm>
                  <a:off x="4529745" y="1418638"/>
                  <a:ext cx="4708978" cy="275385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C1F404E-5A4A-8D4E-B128-D100028B376C}"/>
                    </a:ext>
                  </a:extLst>
                </p:cNvPr>
                <p:cNvSpPr/>
                <p:nvPr/>
              </p:nvSpPr>
              <p:spPr>
                <a:xfrm>
                  <a:off x="8024246" y="1420241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17BD198-651D-8E40-911C-26CEB720BF5C}"/>
                    </a:ext>
                  </a:extLst>
                </p:cNvPr>
                <p:cNvSpPr/>
                <p:nvPr/>
              </p:nvSpPr>
              <p:spPr>
                <a:xfrm>
                  <a:off x="8177105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616D42-B7A6-B84B-BDF6-9D3CDD35E93F}"/>
                    </a:ext>
                  </a:extLst>
                </p:cNvPr>
                <p:cNvSpPr/>
                <p:nvPr/>
              </p:nvSpPr>
              <p:spPr>
                <a:xfrm>
                  <a:off x="8328537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C0CDAC8-D94B-7243-B6C2-6FFF4D75A43E}"/>
                    </a:ext>
                  </a:extLst>
                </p:cNvPr>
                <p:cNvSpPr/>
                <p:nvPr/>
              </p:nvSpPr>
              <p:spPr>
                <a:xfrm>
                  <a:off x="8481402" y="1422767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146B034-FE70-C144-87D5-4C80B1FDFA73}"/>
                    </a:ext>
                  </a:extLst>
                </p:cNvPr>
                <p:cNvSpPr/>
                <p:nvPr/>
              </p:nvSpPr>
              <p:spPr>
                <a:xfrm>
                  <a:off x="8636025" y="1419066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A1175B-0D86-5349-B8CB-AF633D99FBF3}"/>
                  </a:ext>
                </a:extLst>
              </p:cNvPr>
              <p:cNvSpPr txBox="1"/>
              <p:nvPr/>
            </p:nvSpPr>
            <p:spPr>
              <a:xfrm>
                <a:off x="6464272" y="378448"/>
                <a:ext cx="2516541" cy="1007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R" dirty="0"/>
                  <a:t>5AP @ 0.75Hz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FC8C3C-89E7-6F47-A850-659481354314}"/>
                </a:ext>
              </a:extLst>
            </p:cNvPr>
            <p:cNvSpPr/>
            <p:nvPr/>
          </p:nvSpPr>
          <p:spPr>
            <a:xfrm>
              <a:off x="2702801" y="1477116"/>
              <a:ext cx="556499" cy="28674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C44E2A4-6F2F-214D-8C44-ABE560D23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71" b="51172"/>
          <a:stretch/>
        </p:blipFill>
        <p:spPr>
          <a:xfrm>
            <a:off x="-23581" y="2089588"/>
            <a:ext cx="5598972" cy="18643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2C5F94-B0FF-0843-AC4D-4F01E65DE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" t="57785" r="-2326" b="1258"/>
          <a:stretch/>
        </p:blipFill>
        <p:spPr>
          <a:xfrm>
            <a:off x="72707" y="3820896"/>
            <a:ext cx="5598972" cy="18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6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B29C4CC-6277-F948-9C59-2B27963A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007" y="4340198"/>
            <a:ext cx="7123985" cy="186195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94F30-14BB-2E4D-A69C-33252631C31A}"/>
              </a:ext>
            </a:extLst>
          </p:cNvPr>
          <p:cNvGrpSpPr/>
          <p:nvPr/>
        </p:nvGrpSpPr>
        <p:grpSpPr>
          <a:xfrm>
            <a:off x="965522" y="1590557"/>
            <a:ext cx="3294244" cy="1096884"/>
            <a:chOff x="965522" y="1590557"/>
            <a:chExt cx="3294244" cy="10968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4B89FA5-029A-5A45-A3DA-173174E485A0}"/>
                </a:ext>
              </a:extLst>
            </p:cNvPr>
            <p:cNvGrpSpPr/>
            <p:nvPr/>
          </p:nvGrpSpPr>
          <p:grpSpPr>
            <a:xfrm>
              <a:off x="965522" y="1590557"/>
              <a:ext cx="2802036" cy="534496"/>
              <a:chOff x="4876542" y="2743806"/>
              <a:chExt cx="2802036" cy="13548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616AD75-C69F-414C-AA6A-492422AF3BA1}"/>
                  </a:ext>
                </a:extLst>
              </p:cNvPr>
              <p:cNvGrpSpPr/>
              <p:nvPr/>
            </p:nvGrpSpPr>
            <p:grpSpPr>
              <a:xfrm>
                <a:off x="4876542" y="3744298"/>
                <a:ext cx="2802036" cy="354323"/>
                <a:chOff x="7620137" y="1418635"/>
                <a:chExt cx="2209724" cy="279424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2248AB7-453F-A645-ADDA-8DEFBDD2ACB6}"/>
                    </a:ext>
                  </a:extLst>
                </p:cNvPr>
                <p:cNvSpPr/>
                <p:nvPr/>
              </p:nvSpPr>
              <p:spPr>
                <a:xfrm>
                  <a:off x="7620137" y="1418635"/>
                  <a:ext cx="2209724" cy="275386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48D53D8-7E54-AC47-89BA-AAD9174F8518}"/>
                    </a:ext>
                  </a:extLst>
                </p:cNvPr>
                <p:cNvSpPr/>
                <p:nvPr/>
              </p:nvSpPr>
              <p:spPr>
                <a:xfrm>
                  <a:off x="8024246" y="1420241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714EB9F-02CE-9B46-9F10-B0D24867819B}"/>
                    </a:ext>
                  </a:extLst>
                </p:cNvPr>
                <p:cNvSpPr/>
                <p:nvPr/>
              </p:nvSpPr>
              <p:spPr>
                <a:xfrm>
                  <a:off x="8099956" y="1420241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E98741F-14F0-104D-82D3-EAED5F8E481A}"/>
                    </a:ext>
                  </a:extLst>
                </p:cNvPr>
                <p:cNvSpPr/>
                <p:nvPr/>
              </p:nvSpPr>
              <p:spPr>
                <a:xfrm>
                  <a:off x="8177105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88CBE9D-7691-8747-BF7E-60FBBCEA55E6}"/>
                    </a:ext>
                  </a:extLst>
                </p:cNvPr>
                <p:cNvSpPr/>
                <p:nvPr/>
              </p:nvSpPr>
              <p:spPr>
                <a:xfrm>
                  <a:off x="8252984" y="1419640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8F0C0E6-632F-114A-B31A-5C100571D535}"/>
                    </a:ext>
                  </a:extLst>
                </p:cNvPr>
                <p:cNvSpPr/>
                <p:nvPr/>
              </p:nvSpPr>
              <p:spPr>
                <a:xfrm>
                  <a:off x="8328537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1EA331-6262-D744-9796-BC78F46B906C}"/>
                  </a:ext>
                </a:extLst>
              </p:cNvPr>
              <p:cNvSpPr txBox="1"/>
              <p:nvPr/>
            </p:nvSpPr>
            <p:spPr>
              <a:xfrm>
                <a:off x="5042219" y="2743806"/>
                <a:ext cx="1221811" cy="936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R" dirty="0"/>
                  <a:t>5AP @ 2Hz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50BB8A-91DF-E04D-8515-4062A36993EE}"/>
                </a:ext>
              </a:extLst>
            </p:cNvPr>
            <p:cNvCxnSpPr>
              <a:cxnSpLocks/>
            </p:cNvCxnSpPr>
            <p:nvPr/>
          </p:nvCxnSpPr>
          <p:spPr>
            <a:xfrm>
              <a:off x="1431066" y="2201963"/>
              <a:ext cx="1055656" cy="4854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3B4FDF-0A79-784E-A9C7-435257A3FE74}"/>
                </a:ext>
              </a:extLst>
            </p:cNvPr>
            <p:cNvCxnSpPr>
              <a:cxnSpLocks/>
            </p:cNvCxnSpPr>
            <p:nvPr/>
          </p:nvCxnSpPr>
          <p:spPr>
            <a:xfrm>
              <a:off x="1609116" y="2211620"/>
              <a:ext cx="2650650" cy="30618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78FC4F-9D58-2B4D-9C04-1A5AE04AE40D}"/>
                </a:ext>
              </a:extLst>
            </p:cNvPr>
            <p:cNvSpPr/>
            <p:nvPr/>
          </p:nvSpPr>
          <p:spPr>
            <a:xfrm>
              <a:off x="1431065" y="1915218"/>
              <a:ext cx="162012" cy="28674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A59680B1-3201-E04C-9DBC-F7548F30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2" y="254646"/>
            <a:ext cx="11127035" cy="837494"/>
          </a:xfrm>
        </p:spPr>
        <p:txBody>
          <a:bodyPr anchor="ctr">
            <a:normAutofit/>
          </a:bodyPr>
          <a:lstStyle/>
          <a:p>
            <a:r>
              <a:rPr lang="en-US" dirty="0"/>
              <a:t>Synaptic participation differs between genotypes 	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A708F-CA90-EA46-B42B-F1BE9126C0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45" b="18282"/>
          <a:stretch/>
        </p:blipFill>
        <p:spPr>
          <a:xfrm>
            <a:off x="14343" y="2261523"/>
            <a:ext cx="9114263" cy="18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1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1283543"/>
          </a:xfrm>
        </p:spPr>
        <p:txBody>
          <a:bodyPr anchor="ctr">
            <a:normAutofit/>
          </a:bodyPr>
          <a:lstStyle/>
          <a:p>
            <a:r>
              <a:rPr lang="en-US" dirty="0"/>
              <a:t>Is synaptic participation the only contributing factor to the increased 1</a:t>
            </a:r>
            <a:r>
              <a:rPr lang="en-US" baseline="30000" dirty="0"/>
              <a:t>st</a:t>
            </a:r>
            <a:r>
              <a:rPr lang="en-US" dirty="0"/>
              <a:t> AP response?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E73525-EDFD-784F-AA7E-FAB401553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56" r="36641" b="15126"/>
          <a:stretch/>
        </p:blipFill>
        <p:spPr>
          <a:xfrm>
            <a:off x="742211" y="3918358"/>
            <a:ext cx="3716636" cy="24148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3BFC23-982A-7E4D-8C7B-49328BA52D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" t="14655" r="9141"/>
          <a:stretch/>
        </p:blipFill>
        <p:spPr>
          <a:xfrm>
            <a:off x="5144993" y="2678193"/>
            <a:ext cx="5663203" cy="3290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445A0-A02F-2F45-8864-8C55EBEDA9F4}"/>
              </a:ext>
            </a:extLst>
          </p:cNvPr>
          <p:cNvSpPr txBox="1"/>
          <p:nvPr/>
        </p:nvSpPr>
        <p:spPr>
          <a:xfrm>
            <a:off x="294435" y="2742247"/>
            <a:ext cx="2890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sz="2100" dirty="0"/>
              <a:t>Average AP shapes from </a:t>
            </a:r>
            <a:br>
              <a:rPr lang="en-HR" sz="2100" dirty="0"/>
            </a:br>
            <a:r>
              <a:rPr lang="en-HR" sz="2100" dirty="0"/>
              <a:t>active synapses: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C2F7DB-C252-2740-8F7D-D10F834573DB}"/>
              </a:ext>
            </a:extLst>
          </p:cNvPr>
          <p:cNvSpPr/>
          <p:nvPr/>
        </p:nvSpPr>
        <p:spPr>
          <a:xfrm>
            <a:off x="1007326" y="1795893"/>
            <a:ext cx="95417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R" sz="2100" b="1" dirty="0"/>
              <a:t>H</a:t>
            </a:r>
            <a:r>
              <a:rPr lang="en-HR" sz="2100" b="1" baseline="-25000" dirty="0"/>
              <a:t>0</a:t>
            </a:r>
            <a:r>
              <a:rPr lang="en-HR" sz="2100" b="1" dirty="0"/>
              <a:t>:</a:t>
            </a:r>
            <a:r>
              <a:rPr lang="en-HR" sz="2100" dirty="0"/>
              <a:t>	If participation is the only mechanism driving stronger response in Tomosyn</a:t>
            </a:r>
            <a:r>
              <a:rPr lang="en-HR" sz="2100" baseline="30000" dirty="0"/>
              <a:t>-/-</a:t>
            </a:r>
            <a:r>
              <a:rPr lang="en-HR" sz="2100" dirty="0"/>
              <a:t> neurons,  amplitudes of only the active synapses should be the same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15CF1-D3A8-3F4B-AF8A-7E8C307310B3}"/>
              </a:ext>
            </a:extLst>
          </p:cNvPr>
          <p:cNvSpPr txBox="1"/>
          <p:nvPr/>
        </p:nvSpPr>
        <p:spPr>
          <a:xfrm>
            <a:off x="3133493" y="6159161"/>
            <a:ext cx="54764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S</a:t>
            </a:r>
            <a:r>
              <a:rPr lang="en-HR" sz="2100" dirty="0"/>
              <a:t>ignificant difference seen in 1</a:t>
            </a:r>
            <a:r>
              <a:rPr lang="en-HR" sz="2100" baseline="30000" dirty="0"/>
              <a:t>st</a:t>
            </a:r>
            <a:r>
              <a:rPr lang="en-HR" sz="2100" dirty="0"/>
              <a:t>-evoked only!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BC9CD3-C2E1-1C49-9FE5-12F8ED8AC477}"/>
              </a:ext>
            </a:extLst>
          </p:cNvPr>
          <p:cNvGrpSpPr/>
          <p:nvPr/>
        </p:nvGrpSpPr>
        <p:grpSpPr>
          <a:xfrm>
            <a:off x="1416574" y="3139524"/>
            <a:ext cx="3281819" cy="964866"/>
            <a:chOff x="574660" y="1121257"/>
            <a:chExt cx="3281819" cy="96486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D7702D8-4DD0-D541-9E33-64E52BC378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7786" y="1763861"/>
              <a:ext cx="1465015" cy="22984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DB3759-F638-DE4B-95D4-033FA030F950}"/>
                </a:ext>
              </a:extLst>
            </p:cNvPr>
            <p:cNvCxnSpPr>
              <a:cxnSpLocks/>
            </p:cNvCxnSpPr>
            <p:nvPr/>
          </p:nvCxnSpPr>
          <p:spPr>
            <a:xfrm>
              <a:off x="3259300" y="1763861"/>
              <a:ext cx="0" cy="32226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45CAC3-7285-F844-9B8A-52081E5E07E4}"/>
                </a:ext>
              </a:extLst>
            </p:cNvPr>
            <p:cNvGrpSpPr/>
            <p:nvPr/>
          </p:nvGrpSpPr>
          <p:grpSpPr>
            <a:xfrm>
              <a:off x="574660" y="1121257"/>
              <a:ext cx="3281819" cy="544891"/>
              <a:chOff x="3770887" y="378448"/>
              <a:chExt cx="5209926" cy="148601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CFCD68D-D0C2-034D-B1F3-542F74C02C33}"/>
                  </a:ext>
                </a:extLst>
              </p:cNvPr>
              <p:cNvGrpSpPr/>
              <p:nvPr/>
            </p:nvGrpSpPr>
            <p:grpSpPr>
              <a:xfrm>
                <a:off x="3770887" y="1584945"/>
                <a:ext cx="4708978" cy="279516"/>
                <a:chOff x="4529745" y="1418638"/>
                <a:chExt cx="4708978" cy="27951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393F565-E868-B847-BBCC-E3E45CA55D4B}"/>
                    </a:ext>
                  </a:extLst>
                </p:cNvPr>
                <p:cNvSpPr/>
                <p:nvPr/>
              </p:nvSpPr>
              <p:spPr>
                <a:xfrm>
                  <a:off x="4529745" y="1418638"/>
                  <a:ext cx="4708978" cy="275385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024C1CE-05E5-8345-B0D2-167F60621724}"/>
                    </a:ext>
                  </a:extLst>
                </p:cNvPr>
                <p:cNvSpPr/>
                <p:nvPr/>
              </p:nvSpPr>
              <p:spPr>
                <a:xfrm>
                  <a:off x="8024246" y="1420241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5EA0CB3-49AF-8145-822E-A75C4BDFB7C7}"/>
                    </a:ext>
                  </a:extLst>
                </p:cNvPr>
                <p:cNvSpPr/>
                <p:nvPr/>
              </p:nvSpPr>
              <p:spPr>
                <a:xfrm>
                  <a:off x="8177105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ADCA858-550B-CE4E-862F-625A12607BC8}"/>
                    </a:ext>
                  </a:extLst>
                </p:cNvPr>
                <p:cNvSpPr/>
                <p:nvPr/>
              </p:nvSpPr>
              <p:spPr>
                <a:xfrm>
                  <a:off x="8328537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672714-451F-BB44-AD03-68153F35EDAE}"/>
                    </a:ext>
                  </a:extLst>
                </p:cNvPr>
                <p:cNvSpPr/>
                <p:nvPr/>
              </p:nvSpPr>
              <p:spPr>
                <a:xfrm>
                  <a:off x="8481402" y="1422767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3A0E0DD-86D6-2D4E-B996-47008AEEACCC}"/>
                    </a:ext>
                  </a:extLst>
                </p:cNvPr>
                <p:cNvSpPr/>
                <p:nvPr/>
              </p:nvSpPr>
              <p:spPr>
                <a:xfrm>
                  <a:off x="8636025" y="1419066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FA68AB-4155-904F-B9FA-147D07B1346A}"/>
                  </a:ext>
                </a:extLst>
              </p:cNvPr>
              <p:cNvSpPr txBox="1"/>
              <p:nvPr/>
            </p:nvSpPr>
            <p:spPr>
              <a:xfrm>
                <a:off x="6464272" y="378448"/>
                <a:ext cx="2516541" cy="1007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R" dirty="0"/>
                  <a:t>5AP @ 0.75Hz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BB417A-8888-424C-9D7F-B2DA62D27D1B}"/>
                </a:ext>
              </a:extLst>
            </p:cNvPr>
            <p:cNvSpPr/>
            <p:nvPr/>
          </p:nvSpPr>
          <p:spPr>
            <a:xfrm>
              <a:off x="2702801" y="1477116"/>
              <a:ext cx="556499" cy="28674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</p:spTree>
    <p:extLst>
      <p:ext uri="{BB962C8B-B14F-4D97-AF65-F5344CB8AC3E}">
        <p14:creationId xmlns:p14="http://schemas.microsoft.com/office/powerpoint/2010/main" val="412584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1283543"/>
          </a:xfrm>
        </p:spPr>
        <p:txBody>
          <a:bodyPr anchor="ctr">
            <a:normAutofit/>
          </a:bodyPr>
          <a:lstStyle/>
          <a:p>
            <a:r>
              <a:rPr lang="en-US" dirty="0"/>
              <a:t>Average AP shapes from active synapses show differences in amplitude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8104D8-A10D-C74D-87EB-3B8D1F0C7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2"/>
          <a:stretch/>
        </p:blipFill>
        <p:spPr>
          <a:xfrm>
            <a:off x="3666887" y="2157533"/>
            <a:ext cx="2892794" cy="43113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B5AC58-4F82-6F49-B677-EB0C8D502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0" t="24556" b="15126"/>
          <a:stretch/>
        </p:blipFill>
        <p:spPr>
          <a:xfrm>
            <a:off x="752727" y="3507011"/>
            <a:ext cx="2317596" cy="2634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D6379-1461-1843-B1C1-4C6A6720B8DD}"/>
              </a:ext>
            </a:extLst>
          </p:cNvPr>
          <p:cNvSpPr txBox="1"/>
          <p:nvPr/>
        </p:nvSpPr>
        <p:spPr>
          <a:xfrm>
            <a:off x="698158" y="1826158"/>
            <a:ext cx="2890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sz="2100" dirty="0"/>
              <a:t>Average AP shapes from </a:t>
            </a:r>
            <a:br>
              <a:rPr lang="en-HR" sz="2100" dirty="0"/>
            </a:br>
            <a:r>
              <a:rPr lang="en-HR" sz="2100" dirty="0"/>
              <a:t>active synapses: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6AD28-6583-5E42-B87D-B30C492A15AD}"/>
              </a:ext>
            </a:extLst>
          </p:cNvPr>
          <p:cNvSpPr txBox="1"/>
          <p:nvPr/>
        </p:nvSpPr>
        <p:spPr>
          <a:xfrm>
            <a:off x="6456115" y="2367171"/>
            <a:ext cx="507424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D</a:t>
            </a:r>
            <a:r>
              <a:rPr lang="en-HR" sz="2100" dirty="0"/>
              <a:t>ifferences in AP amplitudes suggests that synaptic participation is </a:t>
            </a:r>
            <a:r>
              <a:rPr lang="en-HR" sz="2100" b="1" dirty="0"/>
              <a:t>not a single contributing factor</a:t>
            </a:r>
            <a:r>
              <a:rPr lang="en-HR" sz="2100" dirty="0"/>
              <a:t> to the increased 1</a:t>
            </a:r>
            <a:r>
              <a:rPr lang="en-HR" sz="2100" baseline="30000" dirty="0"/>
              <a:t>st</a:t>
            </a:r>
            <a:r>
              <a:rPr lang="en-HR" sz="2100" dirty="0"/>
              <a:t>-evoked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R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R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R" sz="2100" dirty="0"/>
              <a:t>Other viable explanations: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b="1" dirty="0"/>
              <a:t>M</a:t>
            </a:r>
            <a:r>
              <a:rPr lang="en-HR" sz="2100" b="1" dirty="0"/>
              <a:t>ore SVs fusing </a:t>
            </a:r>
            <a:r>
              <a:rPr lang="en-HR" sz="2100" dirty="0"/>
              <a:t>per synapse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b="1" dirty="0"/>
              <a:t>M</a:t>
            </a:r>
            <a:r>
              <a:rPr lang="en-HR" sz="2100" b="1" dirty="0"/>
              <a:t>ore glutamate reseased </a:t>
            </a:r>
            <a:r>
              <a:rPr lang="en-HR" sz="2100" dirty="0"/>
              <a:t>per SV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3E4B94-71D3-9D4C-97D9-E67F12069627}"/>
              </a:ext>
            </a:extLst>
          </p:cNvPr>
          <p:cNvGrpSpPr/>
          <p:nvPr/>
        </p:nvGrpSpPr>
        <p:grpSpPr>
          <a:xfrm>
            <a:off x="887470" y="2609115"/>
            <a:ext cx="2802036" cy="1028365"/>
            <a:chOff x="965522" y="1590557"/>
            <a:chExt cx="2802036" cy="10283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0F0572-9D84-7B4E-B8A0-E88491D6F4D5}"/>
                </a:ext>
              </a:extLst>
            </p:cNvPr>
            <p:cNvGrpSpPr/>
            <p:nvPr/>
          </p:nvGrpSpPr>
          <p:grpSpPr>
            <a:xfrm>
              <a:off x="965522" y="1590557"/>
              <a:ext cx="2802036" cy="534496"/>
              <a:chOff x="4876542" y="2743806"/>
              <a:chExt cx="2802036" cy="135481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12890A1-2A45-9E41-8B4F-686C803E2BC4}"/>
                  </a:ext>
                </a:extLst>
              </p:cNvPr>
              <p:cNvGrpSpPr/>
              <p:nvPr/>
            </p:nvGrpSpPr>
            <p:grpSpPr>
              <a:xfrm>
                <a:off x="4876542" y="3744298"/>
                <a:ext cx="2802036" cy="354323"/>
                <a:chOff x="7620137" y="1418635"/>
                <a:chExt cx="2209724" cy="279424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49991B0-ACA2-E44C-9099-AF7BC58A0F21}"/>
                    </a:ext>
                  </a:extLst>
                </p:cNvPr>
                <p:cNvSpPr/>
                <p:nvPr/>
              </p:nvSpPr>
              <p:spPr>
                <a:xfrm>
                  <a:off x="7620137" y="1418635"/>
                  <a:ext cx="2209724" cy="275386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328475B-7A0A-4B45-BE68-0C87965D1E05}"/>
                    </a:ext>
                  </a:extLst>
                </p:cNvPr>
                <p:cNvSpPr/>
                <p:nvPr/>
              </p:nvSpPr>
              <p:spPr>
                <a:xfrm>
                  <a:off x="8024246" y="1420241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C62CB0C-1D1F-074B-85BC-884CC0C17659}"/>
                    </a:ext>
                  </a:extLst>
                </p:cNvPr>
                <p:cNvSpPr/>
                <p:nvPr/>
              </p:nvSpPr>
              <p:spPr>
                <a:xfrm>
                  <a:off x="8099956" y="1420241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7823DBC-BE63-9842-A515-4AFE5593D809}"/>
                    </a:ext>
                  </a:extLst>
                </p:cNvPr>
                <p:cNvSpPr/>
                <p:nvPr/>
              </p:nvSpPr>
              <p:spPr>
                <a:xfrm>
                  <a:off x="8177105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E61F0C8-C49E-AF49-8E2F-8DC0E0E55AF2}"/>
                    </a:ext>
                  </a:extLst>
                </p:cNvPr>
                <p:cNvSpPr/>
                <p:nvPr/>
              </p:nvSpPr>
              <p:spPr>
                <a:xfrm>
                  <a:off x="8252984" y="1419640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E9B28DC-C511-E047-A2DE-52530859B20D}"/>
                    </a:ext>
                  </a:extLst>
                </p:cNvPr>
                <p:cNvSpPr/>
                <p:nvPr/>
              </p:nvSpPr>
              <p:spPr>
                <a:xfrm>
                  <a:off x="8328537" y="1422672"/>
                  <a:ext cx="55456" cy="275387"/>
                </a:xfrm>
                <a:prstGeom prst="rect">
                  <a:avLst/>
                </a:prstGeom>
                <a:solidFill>
                  <a:srgbClr val="74BF44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2C5584-4004-E241-863D-4CCD9612B5C3}"/>
                  </a:ext>
                </a:extLst>
              </p:cNvPr>
              <p:cNvSpPr txBox="1"/>
              <p:nvPr/>
            </p:nvSpPr>
            <p:spPr>
              <a:xfrm>
                <a:off x="5042219" y="2743806"/>
                <a:ext cx="1221811" cy="936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R" dirty="0"/>
                  <a:t>5AP @ 2Hz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48131D-9565-3A43-84F4-8F68F98BE6E6}"/>
                </a:ext>
              </a:extLst>
            </p:cNvPr>
            <p:cNvCxnSpPr>
              <a:cxnSpLocks/>
            </p:cNvCxnSpPr>
            <p:nvPr/>
          </p:nvCxnSpPr>
          <p:spPr>
            <a:xfrm>
              <a:off x="1431066" y="2201963"/>
              <a:ext cx="311038" cy="41695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58285FB-2217-4A42-932D-C0BF7AD08B9D}"/>
                </a:ext>
              </a:extLst>
            </p:cNvPr>
            <p:cNvCxnSpPr>
              <a:cxnSpLocks/>
            </p:cNvCxnSpPr>
            <p:nvPr/>
          </p:nvCxnSpPr>
          <p:spPr>
            <a:xfrm>
              <a:off x="1609116" y="2211620"/>
              <a:ext cx="884960" cy="40730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6E5DEF-FB81-A745-AC83-2ADAF3429EBB}"/>
                </a:ext>
              </a:extLst>
            </p:cNvPr>
            <p:cNvSpPr/>
            <p:nvPr/>
          </p:nvSpPr>
          <p:spPr>
            <a:xfrm>
              <a:off x="1431065" y="1915218"/>
              <a:ext cx="162012" cy="28674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</p:spTree>
    <p:extLst>
      <p:ext uri="{BB962C8B-B14F-4D97-AF65-F5344CB8AC3E}">
        <p14:creationId xmlns:p14="http://schemas.microsoft.com/office/powerpoint/2010/main" val="40121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48645"/>
          </a:xfrm>
        </p:spPr>
        <p:txBody>
          <a:bodyPr anchor="ctr">
            <a:normAutofit/>
          </a:bodyPr>
          <a:lstStyle/>
          <a:p>
            <a:r>
              <a:rPr lang="en-US" dirty="0"/>
              <a:t>How to get the number of SVs that fuse per synapse using </a:t>
            </a:r>
            <a:r>
              <a:rPr lang="en-US" dirty="0" err="1"/>
              <a:t>iGluSnFRs</a:t>
            </a:r>
            <a:r>
              <a:rPr lang="en-US" dirty="0"/>
              <a:t>?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E386704-927D-B143-B1D5-53A502CEFE7F}"/>
              </a:ext>
            </a:extLst>
          </p:cNvPr>
          <p:cNvSpPr txBox="1">
            <a:spLocks/>
          </p:cNvSpPr>
          <p:nvPr/>
        </p:nvSpPr>
        <p:spPr>
          <a:xfrm>
            <a:off x="1245217" y="1449658"/>
            <a:ext cx="9701562" cy="444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..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looking</a:t>
            </a:r>
            <a:r>
              <a:rPr lang="hr-HR" dirty="0"/>
              <a:t> </a:t>
            </a:r>
            <a:r>
              <a:rPr lang="hr-HR" dirty="0" err="1"/>
              <a:t>into</a:t>
            </a:r>
            <a:r>
              <a:rPr lang="hr-HR" dirty="0"/>
              <a:t> </a:t>
            </a:r>
            <a:r>
              <a:rPr lang="hr-HR" dirty="0" err="1"/>
              <a:t>mGTs</a:t>
            </a:r>
            <a:endParaRPr lang="en-HR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2769D-03A4-9748-9183-336822804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81" t="7398" r="20312" b="14823"/>
          <a:stretch/>
        </p:blipFill>
        <p:spPr>
          <a:xfrm>
            <a:off x="2471852" y="1796499"/>
            <a:ext cx="7248292" cy="46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48645"/>
          </a:xfrm>
        </p:spPr>
        <p:txBody>
          <a:bodyPr anchor="ctr">
            <a:normAutofit/>
          </a:bodyPr>
          <a:lstStyle/>
          <a:p>
            <a:r>
              <a:rPr lang="en-US" dirty="0"/>
              <a:t>How to get the number of SVs that fuse per synapse using </a:t>
            </a:r>
            <a:r>
              <a:rPr lang="en-US" dirty="0" err="1"/>
              <a:t>iGluSnFRs</a:t>
            </a:r>
            <a:r>
              <a:rPr lang="en-US" dirty="0"/>
              <a:t>?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E386704-927D-B143-B1D5-53A502CEFE7F}"/>
              </a:ext>
            </a:extLst>
          </p:cNvPr>
          <p:cNvSpPr txBox="1">
            <a:spLocks/>
          </p:cNvSpPr>
          <p:nvPr/>
        </p:nvSpPr>
        <p:spPr>
          <a:xfrm>
            <a:off x="1245217" y="1449658"/>
            <a:ext cx="9701562" cy="4750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..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looking</a:t>
            </a:r>
            <a:r>
              <a:rPr lang="hr-HR" dirty="0"/>
              <a:t> </a:t>
            </a:r>
            <a:r>
              <a:rPr lang="hr-HR" dirty="0" err="1"/>
              <a:t>into</a:t>
            </a:r>
            <a:r>
              <a:rPr lang="hr-HR" dirty="0"/>
              <a:t> </a:t>
            </a:r>
            <a:r>
              <a:rPr lang="hr-HR" dirty="0" err="1"/>
              <a:t>mGTs</a:t>
            </a:r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r>
              <a:rPr lang="en-US" sz="2400" b="1" dirty="0"/>
              <a:t>H</a:t>
            </a:r>
            <a:r>
              <a:rPr lang="en-US" sz="2400" b="1" baseline="-25000" dirty="0"/>
              <a:t>0</a:t>
            </a:r>
            <a:r>
              <a:rPr lang="en-US" sz="2400" dirty="0"/>
              <a:t>: if one </a:t>
            </a:r>
            <a:r>
              <a:rPr lang="en-US" sz="2400" dirty="0" err="1"/>
              <a:t>mGT</a:t>
            </a:r>
            <a:r>
              <a:rPr lang="en-US" sz="2400" dirty="0"/>
              <a:t> event represents a fusion of one SV, then average </a:t>
            </a:r>
            <a:r>
              <a:rPr lang="en-US" sz="2400" dirty="0" err="1"/>
              <a:t>mGT</a:t>
            </a:r>
            <a:r>
              <a:rPr lang="en-US" sz="2400" dirty="0"/>
              <a:t> amplitude can be used to measure the number released SVs during evoked activity</a:t>
            </a:r>
          </a:p>
          <a:p>
            <a:endParaRPr lang="en-HR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3" name="Picture 2" descr="A picture containing dark, light, night sky&#10;&#10;Description automatically generated">
            <a:extLst>
              <a:ext uri="{FF2B5EF4-FFF2-40B4-BE49-F238E27FC236}">
                <a16:creationId xmlns:a16="http://schemas.microsoft.com/office/drawing/2014/main" id="{71CEB4D4-1099-D142-A822-C695AEEBE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9" t="8562" r="21122" b="14400"/>
          <a:stretch/>
        </p:blipFill>
        <p:spPr>
          <a:xfrm>
            <a:off x="5475248" y="1301904"/>
            <a:ext cx="4624258" cy="30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64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79907"/>
          </a:xfrm>
        </p:spPr>
        <p:txBody>
          <a:bodyPr anchor="ctr">
            <a:normAutofit/>
          </a:bodyPr>
          <a:lstStyle/>
          <a:p>
            <a:r>
              <a:rPr lang="en-US" dirty="0"/>
              <a:t>Distribution of detected </a:t>
            </a:r>
            <a:r>
              <a:rPr lang="en-US" dirty="0" err="1"/>
              <a:t>mGT</a:t>
            </a:r>
            <a:r>
              <a:rPr lang="en-US" dirty="0"/>
              <a:t> amplitudes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FC99F-FE9C-E140-8E66-CE5194EDDF20}"/>
              </a:ext>
            </a:extLst>
          </p:cNvPr>
          <p:cNvSpPr txBox="1"/>
          <p:nvPr/>
        </p:nvSpPr>
        <p:spPr>
          <a:xfrm>
            <a:off x="4348976" y="1871502"/>
            <a:ext cx="6824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Number</a:t>
            </a:r>
            <a:r>
              <a:rPr lang="en-HR" sz="2100" b="1" dirty="0"/>
              <a:t> of mGT events is higher </a:t>
            </a:r>
            <a:r>
              <a:rPr lang="en-HR" sz="2100" dirty="0"/>
              <a:t>in Tomosyn</a:t>
            </a:r>
            <a:r>
              <a:rPr lang="en-HR" sz="2100" baseline="30000" dirty="0"/>
              <a:t>-/-</a:t>
            </a:r>
            <a:r>
              <a:rPr lang="en-HR" sz="2100" dirty="0"/>
              <a:t> neurons</a:t>
            </a:r>
          </a:p>
          <a:p>
            <a:endParaRPr lang="en-HR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6E073-68A4-DB47-8FE3-FDDCFA14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91" y="2092967"/>
            <a:ext cx="7594600" cy="417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CCB68F-E411-B740-9893-1222F819A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6" t="8866" r="55417" b="4970"/>
          <a:stretch/>
        </p:blipFill>
        <p:spPr>
          <a:xfrm>
            <a:off x="8536960" y="2474791"/>
            <a:ext cx="2074702" cy="35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79907"/>
          </a:xfrm>
        </p:spPr>
        <p:txBody>
          <a:bodyPr anchor="ctr"/>
          <a:lstStyle/>
          <a:p>
            <a:r>
              <a:rPr lang="en-US" dirty="0"/>
              <a:t>Distribution of </a:t>
            </a:r>
            <a:r>
              <a:rPr lang="en-US" dirty="0" err="1"/>
              <a:t>mGT</a:t>
            </a:r>
            <a:r>
              <a:rPr lang="en-US" dirty="0"/>
              <a:t> amplitudes compared to average 1</a:t>
            </a:r>
            <a:r>
              <a:rPr lang="en-US" baseline="30000" dirty="0"/>
              <a:t>st</a:t>
            </a:r>
            <a:r>
              <a:rPr lang="en-US" dirty="0"/>
              <a:t>-evoked 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457DF-6319-9448-BCD8-4F6B7D0F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91" y="2092967"/>
            <a:ext cx="7594600" cy="417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460B4-67BB-3B4F-B04B-A2BEF567D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617"/>
          <a:stretch/>
        </p:blipFill>
        <p:spPr>
          <a:xfrm>
            <a:off x="7732381" y="2805350"/>
            <a:ext cx="2121580" cy="3206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94EBF-7FF4-4D43-8CC2-D9190D934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06" r="-14889"/>
          <a:stretch/>
        </p:blipFill>
        <p:spPr>
          <a:xfrm>
            <a:off x="9853961" y="2805350"/>
            <a:ext cx="2121580" cy="3206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D78203-0355-724D-A1D5-43F1636AFF24}"/>
              </a:ext>
            </a:extLst>
          </p:cNvPr>
          <p:cNvSpPr txBox="1"/>
          <p:nvPr/>
        </p:nvSpPr>
        <p:spPr>
          <a:xfrm>
            <a:off x="8183807" y="1981430"/>
            <a:ext cx="37917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sz="2100" dirty="0"/>
              <a:t>Comparison of</a:t>
            </a:r>
            <a:r>
              <a:rPr lang="en-HR" sz="2100" b="1" dirty="0"/>
              <a:t> 1</a:t>
            </a:r>
            <a:r>
              <a:rPr lang="en-HR" sz="2100" b="1" baseline="30000" dirty="0"/>
              <a:t>st</a:t>
            </a:r>
            <a:r>
              <a:rPr lang="en-HR" sz="2100" b="1" dirty="0"/>
              <a:t>-evoked </a:t>
            </a:r>
            <a:r>
              <a:rPr lang="en-HR" sz="2100" dirty="0"/>
              <a:t>and </a:t>
            </a:r>
            <a:r>
              <a:rPr lang="en-HR" sz="2100" b="1" dirty="0"/>
              <a:t>spontaneous</a:t>
            </a:r>
            <a:r>
              <a:rPr lang="en-HR" sz="2100" dirty="0"/>
              <a:t> shapes</a:t>
            </a:r>
          </a:p>
          <a:p>
            <a:r>
              <a:rPr lang="en-HR" sz="2100" dirty="0"/>
              <a:t>	      0.75 Hz        mGt</a:t>
            </a:r>
          </a:p>
        </p:txBody>
      </p:sp>
    </p:spTree>
    <p:extLst>
      <p:ext uri="{BB962C8B-B14F-4D97-AF65-F5344CB8AC3E}">
        <p14:creationId xmlns:p14="http://schemas.microsoft.com/office/powerpoint/2010/main" val="188131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1302220" y="1660805"/>
            <a:ext cx="9681731" cy="4751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Spatial resolution: </a:t>
            </a:r>
            <a:r>
              <a:rPr lang="en-US" dirty="0"/>
              <a:t>	single cell recordings limited in # neurons; </a:t>
            </a:r>
          </a:p>
          <a:p>
            <a:pPr marL="0" indent="0">
              <a:buNone/>
            </a:pPr>
            <a:r>
              <a:rPr lang="en-US" dirty="0"/>
              <a:t>					MEAs lack intracellular information and cell identity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Temporal resolution:  	</a:t>
            </a:r>
            <a:r>
              <a:rPr lang="en-US" dirty="0"/>
              <a:t>reporter kinetics is slower,</a:t>
            </a:r>
          </a:p>
          <a:p>
            <a:pPr marL="0" indent="0">
              <a:buNone/>
            </a:pPr>
            <a:r>
              <a:rPr lang="en-US" dirty="0"/>
              <a:t>						however – very fast reporters are available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Other: </a:t>
            </a:r>
            <a:r>
              <a:rPr lang="en-US" dirty="0"/>
              <a:t>	imaging is non-invasive, scalable and suitable for longer experiments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4A53D2-562A-2140-8E0F-E973A20C3B58}"/>
              </a:ext>
            </a:extLst>
          </p:cNvPr>
          <p:cNvGrpSpPr/>
          <p:nvPr/>
        </p:nvGrpSpPr>
        <p:grpSpPr>
          <a:xfrm>
            <a:off x="4212689" y="4036378"/>
            <a:ext cx="4321047" cy="1698913"/>
            <a:chOff x="4201538" y="3800187"/>
            <a:chExt cx="4321047" cy="1698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F499FE-543E-1C4C-9B1A-8DA69F271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957"/>
            <a:stretch/>
          </p:blipFill>
          <p:spPr>
            <a:xfrm>
              <a:off x="4201538" y="3800187"/>
              <a:ext cx="4083817" cy="13911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B63692-0D35-B544-BF58-6F9DF6B395BE}"/>
                </a:ext>
              </a:extLst>
            </p:cNvPr>
            <p:cNvSpPr txBox="1"/>
            <p:nvPr/>
          </p:nvSpPr>
          <p:spPr>
            <a:xfrm>
              <a:off x="5939057" y="5191323"/>
              <a:ext cx="2583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﻿Abdelfattah </a:t>
              </a:r>
              <a:r>
                <a:rPr lang="en-US" sz="1400" i="1" dirty="0"/>
                <a:t>et al. </a:t>
              </a:r>
              <a:r>
                <a:rPr lang="en-US" sz="1400" dirty="0"/>
                <a:t>(2019), </a:t>
              </a:r>
              <a:r>
                <a:rPr lang="en-US" sz="1400" i="1" dirty="0"/>
                <a:t>Science</a:t>
              </a:r>
              <a:endParaRPr lang="en-HR" sz="1400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2" y="446049"/>
            <a:ext cx="11127035" cy="879907"/>
          </a:xfrm>
        </p:spPr>
        <p:txBody>
          <a:bodyPr anchor="ctr"/>
          <a:lstStyle/>
          <a:p>
            <a:r>
              <a:rPr lang="en-US" dirty="0"/>
              <a:t>How does optical recording compare to electrophysiology?</a:t>
            </a:r>
          </a:p>
        </p:txBody>
      </p:sp>
    </p:spTree>
    <p:extLst>
      <p:ext uri="{BB962C8B-B14F-4D97-AF65-F5344CB8AC3E}">
        <p14:creationId xmlns:p14="http://schemas.microsoft.com/office/powerpoint/2010/main" val="105353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79907"/>
          </a:xfrm>
        </p:spPr>
        <p:txBody>
          <a:bodyPr anchor="ctr"/>
          <a:lstStyle/>
          <a:p>
            <a:r>
              <a:rPr lang="en-US" dirty="0"/>
              <a:t>Distribution of </a:t>
            </a:r>
            <a:r>
              <a:rPr lang="en-US" dirty="0" err="1"/>
              <a:t>mGT</a:t>
            </a:r>
            <a:r>
              <a:rPr lang="en-US" dirty="0"/>
              <a:t> amplitudes compared to average 1</a:t>
            </a:r>
            <a:r>
              <a:rPr lang="en-US" baseline="30000" dirty="0"/>
              <a:t>st</a:t>
            </a:r>
            <a:r>
              <a:rPr lang="en-US" dirty="0"/>
              <a:t>-evoked 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09FDE-68AD-EC42-B433-0963C883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91" y="2092967"/>
            <a:ext cx="7594600" cy="417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E0F2E-E472-1048-942B-26E271D63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258" y="2805349"/>
            <a:ext cx="4573978" cy="3206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2329F-19B6-E449-BA0A-0A31C48A5A3D}"/>
              </a:ext>
            </a:extLst>
          </p:cNvPr>
          <p:cNvSpPr txBox="1"/>
          <p:nvPr/>
        </p:nvSpPr>
        <p:spPr>
          <a:xfrm>
            <a:off x="8183807" y="1981430"/>
            <a:ext cx="37917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sz="2100" dirty="0"/>
              <a:t>Comparison of </a:t>
            </a:r>
            <a:r>
              <a:rPr lang="en-HR" sz="2100" b="1" dirty="0"/>
              <a:t>1</a:t>
            </a:r>
            <a:r>
              <a:rPr lang="en-HR" sz="2100" b="1" baseline="30000" dirty="0"/>
              <a:t>st</a:t>
            </a:r>
            <a:r>
              <a:rPr lang="en-HR" sz="2100" b="1" dirty="0"/>
              <a:t>-evoked</a:t>
            </a:r>
            <a:r>
              <a:rPr lang="en-HR" sz="2100" dirty="0"/>
              <a:t> and </a:t>
            </a:r>
            <a:r>
              <a:rPr lang="en-HR" sz="2100" b="1" dirty="0"/>
              <a:t>spontaneous</a:t>
            </a:r>
            <a:r>
              <a:rPr lang="en-HR" sz="2100" dirty="0"/>
              <a:t> shapes</a:t>
            </a:r>
          </a:p>
          <a:p>
            <a:r>
              <a:rPr lang="en-HR" sz="2100" dirty="0"/>
              <a:t>	0.75 Hz      2 Hz	        mGt</a:t>
            </a:r>
          </a:p>
        </p:txBody>
      </p:sp>
    </p:spTree>
    <p:extLst>
      <p:ext uri="{BB962C8B-B14F-4D97-AF65-F5344CB8AC3E}">
        <p14:creationId xmlns:p14="http://schemas.microsoft.com/office/powerpoint/2010/main" val="3815721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79907"/>
          </a:xfrm>
        </p:spPr>
        <p:txBody>
          <a:bodyPr anchor="ctr"/>
          <a:lstStyle/>
          <a:p>
            <a:r>
              <a:rPr lang="en-US" dirty="0"/>
              <a:t>Final 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F27F77-8898-EF40-9293-F86B96D80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937" y="1739590"/>
            <a:ext cx="9701562" cy="4440873"/>
          </a:xfrm>
        </p:spPr>
        <p:txBody>
          <a:bodyPr>
            <a:normAutofit/>
          </a:bodyPr>
          <a:lstStyle/>
          <a:p>
            <a:pPr marL="342880">
              <a:buFont typeface="Wingdings" pitchFamily="2" charset="2"/>
              <a:buChar char="Ø"/>
            </a:pPr>
            <a:r>
              <a:rPr lang="en-US" dirty="0" err="1"/>
              <a:t>Tomosyn</a:t>
            </a:r>
            <a:r>
              <a:rPr lang="en-US" baseline="30000" dirty="0"/>
              <a:t>-/-</a:t>
            </a:r>
            <a:r>
              <a:rPr lang="en-US" dirty="0"/>
              <a:t> synapses are </a:t>
            </a:r>
            <a:r>
              <a:rPr lang="en-US" b="1" dirty="0"/>
              <a:t>more prone to spontaneous fusion </a:t>
            </a:r>
            <a:r>
              <a:rPr lang="en-US" dirty="0"/>
              <a:t>(</a:t>
            </a:r>
            <a:r>
              <a:rPr lang="en-US" dirty="0" err="1"/>
              <a:t>mGT</a:t>
            </a:r>
            <a:r>
              <a:rPr lang="en-US" dirty="0"/>
              <a:t>)</a:t>
            </a:r>
          </a:p>
          <a:p>
            <a:pPr marL="342880">
              <a:buFont typeface="Wingdings" pitchFamily="2" charset="2"/>
              <a:buChar char="Ø"/>
            </a:pPr>
            <a:endParaRPr lang="en-US" dirty="0"/>
          </a:p>
          <a:p>
            <a:pPr marL="342880">
              <a:buFont typeface="Wingdings" pitchFamily="2" charset="2"/>
              <a:buChar char="Ø"/>
            </a:pPr>
            <a:r>
              <a:rPr lang="en-US" dirty="0" err="1"/>
              <a:t>Tomosyn</a:t>
            </a:r>
            <a:r>
              <a:rPr lang="en-US" baseline="30000" dirty="0"/>
              <a:t>-/-</a:t>
            </a:r>
            <a:r>
              <a:rPr lang="en-US" dirty="0"/>
              <a:t> neurons </a:t>
            </a:r>
            <a:r>
              <a:rPr lang="en-US" b="1" dirty="0"/>
              <a:t>show stronger response during 1</a:t>
            </a:r>
            <a:r>
              <a:rPr lang="en-US" b="1" baseline="30000" dirty="0"/>
              <a:t>st</a:t>
            </a:r>
            <a:r>
              <a:rPr lang="en-US" b="1" dirty="0"/>
              <a:t>-evoked </a:t>
            </a:r>
            <a:r>
              <a:rPr lang="en-US" dirty="0"/>
              <a:t>activity due to:</a:t>
            </a:r>
          </a:p>
          <a:p>
            <a:pPr marL="2057380" lvl="4">
              <a:buFont typeface="Wingdings" pitchFamily="2" charset="2"/>
              <a:buChar char="Ø"/>
            </a:pPr>
            <a:r>
              <a:rPr lang="en-US" dirty="0"/>
              <a:t> higher levels of synaptic participation</a:t>
            </a:r>
          </a:p>
          <a:p>
            <a:pPr marL="2057380" lvl="4">
              <a:buFont typeface="Wingdings" pitchFamily="2" charset="2"/>
              <a:buChar char="Ø"/>
            </a:pPr>
            <a:r>
              <a:rPr lang="en-US" dirty="0"/>
              <a:t> possibly more than 1 SV fusing per evoked response</a:t>
            </a:r>
          </a:p>
          <a:p>
            <a:pPr marL="0" indent="0">
              <a:buNone/>
            </a:pPr>
            <a:endParaRPr lang="en-US" dirty="0"/>
          </a:p>
          <a:p>
            <a:pPr marL="342880">
              <a:buFont typeface="Wingdings" pitchFamily="2" charset="2"/>
              <a:buChar char="Ø"/>
            </a:pPr>
            <a:endParaRPr lang="en-US" dirty="0"/>
          </a:p>
          <a:p>
            <a:pPr marL="34288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8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532482" y="1399142"/>
            <a:ext cx="6225157" cy="5069718"/>
          </a:xfrm>
        </p:spPr>
        <p:txBody>
          <a:bodyPr>
            <a:normAutofit lnSpcReduction="10000"/>
          </a:bodyPr>
          <a:lstStyle/>
          <a:p>
            <a:pPr marL="0" indent="-20">
              <a:buNone/>
            </a:pPr>
            <a:r>
              <a:rPr lang="en-US" dirty="0"/>
              <a:t>Mentor:		</a:t>
            </a:r>
            <a:r>
              <a:rPr lang="en-US" b="1" dirty="0"/>
              <a:t>Alessandro Moro</a:t>
            </a:r>
            <a:endParaRPr lang="en-US" dirty="0"/>
          </a:p>
          <a:p>
            <a:pPr marL="0" indent="-20">
              <a:buNone/>
            </a:pPr>
            <a:endParaRPr lang="en-US" dirty="0"/>
          </a:p>
          <a:p>
            <a:pPr marL="0" indent="-20">
              <a:buNone/>
            </a:pPr>
            <a:r>
              <a:rPr lang="en-US" dirty="0"/>
              <a:t>Supervisor:		</a:t>
            </a:r>
            <a:r>
              <a:rPr lang="en-US" b="1" dirty="0"/>
              <a:t>Ruud F.G. </a:t>
            </a:r>
            <a:r>
              <a:rPr lang="en-US" b="1" dirty="0" err="1"/>
              <a:t>Toonen</a:t>
            </a:r>
            <a:endParaRPr lang="en-US" dirty="0"/>
          </a:p>
          <a:p>
            <a:pPr marL="0" indent="-20">
              <a:buNone/>
            </a:pPr>
            <a:endParaRPr lang="en-US" dirty="0"/>
          </a:p>
          <a:p>
            <a:pPr marL="0" indent="-20">
              <a:buNone/>
            </a:pPr>
            <a:r>
              <a:rPr lang="en-US" dirty="0"/>
              <a:t>Peer discussions and data:			</a:t>
            </a:r>
          </a:p>
          <a:p>
            <a:pPr marL="0" indent="-20">
              <a:buNone/>
            </a:pPr>
            <a:r>
              <a:rPr lang="en-US" b="1" dirty="0"/>
              <a:t>				</a:t>
            </a:r>
            <a:r>
              <a:rPr lang="en-US" b="1" dirty="0" err="1"/>
              <a:t>Małgorzata</a:t>
            </a:r>
            <a:r>
              <a:rPr lang="en-US" b="1" dirty="0"/>
              <a:t> </a:t>
            </a:r>
            <a:r>
              <a:rPr lang="en-US" b="1" dirty="0" err="1"/>
              <a:t>Lubas</a:t>
            </a:r>
            <a:endParaRPr lang="en-US" b="1" dirty="0"/>
          </a:p>
          <a:p>
            <a:pPr marL="0" indent="-20">
              <a:buNone/>
            </a:pPr>
            <a:r>
              <a:rPr lang="en-US" b="1" dirty="0"/>
              <a:t>				</a:t>
            </a:r>
            <a:r>
              <a:rPr lang="en-US" b="1" dirty="0" err="1"/>
              <a:t>Aygul</a:t>
            </a:r>
            <a:r>
              <a:rPr lang="en-US" b="1" dirty="0"/>
              <a:t> </a:t>
            </a:r>
            <a:r>
              <a:rPr lang="en-US" b="1" dirty="0" err="1"/>
              <a:t>Subkhangulova</a:t>
            </a:r>
            <a:endParaRPr lang="en-US" b="1" dirty="0"/>
          </a:p>
          <a:p>
            <a:pPr marL="0" indent="-20">
              <a:buNone/>
            </a:pPr>
            <a:r>
              <a:rPr lang="en-US" b="1" dirty="0"/>
              <a:t>				Marieke Meijer</a:t>
            </a:r>
          </a:p>
          <a:p>
            <a:pPr marL="0" indent="-20">
              <a:buNone/>
            </a:pPr>
            <a:r>
              <a:rPr lang="en-US" b="1" dirty="0"/>
              <a:t>				Miriam </a:t>
            </a:r>
            <a:r>
              <a:rPr lang="en-US" sz="2400" b="1" dirty="0" err="1"/>
              <a:t>Ö</a:t>
            </a:r>
            <a:r>
              <a:rPr lang="en-US" b="1" dirty="0" err="1"/>
              <a:t>ttl</a:t>
            </a:r>
            <a:endParaRPr lang="en-US" b="1" dirty="0"/>
          </a:p>
          <a:p>
            <a:pPr marL="0" indent="-20">
              <a:buNone/>
            </a:pPr>
            <a:endParaRPr lang="en-US" b="1" dirty="0"/>
          </a:p>
          <a:p>
            <a:pPr marL="0" indent="-20">
              <a:buNone/>
            </a:pPr>
            <a:r>
              <a:rPr lang="en-US" b="1" dirty="0"/>
              <a:t>				</a:t>
            </a:r>
            <a:r>
              <a:rPr lang="en-US" b="1" dirty="0" err="1"/>
              <a:t>Toonen</a:t>
            </a:r>
            <a:r>
              <a:rPr lang="en-US" b="1" dirty="0"/>
              <a:t> Group</a:t>
            </a:r>
          </a:p>
          <a:p>
            <a:pPr marL="0" indent="-20">
              <a:buNone/>
            </a:pPr>
            <a:r>
              <a:rPr lang="en-US" b="1" dirty="0"/>
              <a:t>				FGA Lab</a:t>
            </a:r>
          </a:p>
          <a:p>
            <a:pPr marL="0" indent="-20">
              <a:buNone/>
            </a:pPr>
            <a:endParaRPr lang="en-US" b="1" dirty="0"/>
          </a:p>
          <a:p>
            <a:pPr marL="0" indent="-20">
              <a:buNone/>
            </a:pPr>
            <a:endParaRPr lang="en-US" dirty="0"/>
          </a:p>
          <a:p>
            <a:pPr marL="0" indent="-20">
              <a:buNone/>
            </a:pPr>
            <a:endParaRPr lang="en-US" dirty="0"/>
          </a:p>
          <a:p>
            <a:pPr marL="0" indent="-20">
              <a:buNone/>
            </a:pP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389140"/>
            <a:ext cx="11127035" cy="879907"/>
          </a:xfrm>
        </p:spPr>
        <p:txBody>
          <a:bodyPr anchor="ctr"/>
          <a:lstStyle/>
          <a:p>
            <a:r>
              <a:rPr lang="en-US" dirty="0"/>
              <a:t>Acknowledgements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E0F7-B52D-CF40-8A99-3BDCD80C45F9}"/>
              </a:ext>
            </a:extLst>
          </p:cNvPr>
          <p:cNvSpPr txBox="1"/>
          <p:nvPr/>
        </p:nvSpPr>
        <p:spPr>
          <a:xfrm>
            <a:off x="8348409" y="1878926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b="1" dirty="0"/>
              <a:t>Receiving institution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DFA7C-B5E8-6E4A-B3A5-34EA9E40C4ED}"/>
              </a:ext>
            </a:extLst>
          </p:cNvPr>
          <p:cNvSpPr txBox="1"/>
          <p:nvPr/>
        </p:nvSpPr>
        <p:spPr>
          <a:xfrm>
            <a:off x="8438883" y="4272682"/>
            <a:ext cx="195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b="1" dirty="0"/>
              <a:t>Mother institution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E344CB2-B828-A84B-8D13-D78060450D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R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A3CD5B-02FA-3E48-833A-496D453DB38F}"/>
              </a:ext>
            </a:extLst>
          </p:cNvPr>
          <p:cNvGrpSpPr/>
          <p:nvPr/>
        </p:nvGrpSpPr>
        <p:grpSpPr>
          <a:xfrm>
            <a:off x="7472550" y="4649284"/>
            <a:ext cx="3721653" cy="1980779"/>
            <a:chOff x="7427945" y="4199164"/>
            <a:chExt cx="3721653" cy="198077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5DC611B-4A1D-8C41-898B-299DBECD7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3491" y="5121920"/>
              <a:ext cx="2581201" cy="1058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istory - Biology">
              <a:extLst>
                <a:ext uri="{FF2B5EF4-FFF2-40B4-BE49-F238E27FC236}">
                  <a16:creationId xmlns:a16="http://schemas.microsoft.com/office/drawing/2014/main" id="{B5A4DEB2-83C8-0040-8EB3-6DDB9EB50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945" y="4199164"/>
              <a:ext cx="3721653" cy="100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D4526C-7C5F-B94C-9A98-0828A9BD5A0B}"/>
              </a:ext>
            </a:extLst>
          </p:cNvPr>
          <p:cNvGrpSpPr/>
          <p:nvPr/>
        </p:nvGrpSpPr>
        <p:grpSpPr>
          <a:xfrm>
            <a:off x="7809507" y="2427076"/>
            <a:ext cx="3258377" cy="1645523"/>
            <a:chOff x="7797026" y="1573438"/>
            <a:chExt cx="3258377" cy="1645523"/>
          </a:xfrm>
        </p:grpSpPr>
        <p:pic>
          <p:nvPicPr>
            <p:cNvPr id="1036" name="Picture 12" descr="Home | FGA">
              <a:extLst>
                <a:ext uri="{FF2B5EF4-FFF2-40B4-BE49-F238E27FC236}">
                  <a16:creationId xmlns:a16="http://schemas.microsoft.com/office/drawing/2014/main" id="{E6824C02-CC51-2A43-97A3-E91426F03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096" y="1573438"/>
              <a:ext cx="2581201" cy="72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Vrije Universiteit Amsterdam - Inova Education">
              <a:extLst>
                <a:ext uri="{FF2B5EF4-FFF2-40B4-BE49-F238E27FC236}">
                  <a16:creationId xmlns:a16="http://schemas.microsoft.com/office/drawing/2014/main" id="{A34489E4-1512-B149-B276-233924DEC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26" y="2249250"/>
              <a:ext cx="3258377" cy="96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50B2CB27-D108-E248-9A71-1305DB40F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060" y="348632"/>
            <a:ext cx="2842667" cy="12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1D9DC6-D241-9248-B01F-D69B95B8C1C6}"/>
              </a:ext>
            </a:extLst>
          </p:cNvPr>
          <p:cNvCxnSpPr/>
          <p:nvPr/>
        </p:nvCxnSpPr>
        <p:spPr>
          <a:xfrm>
            <a:off x="6835698" y="970946"/>
            <a:ext cx="0" cy="5220907"/>
          </a:xfrm>
          <a:prstGeom prst="line">
            <a:avLst/>
          </a:prstGeom>
          <a:ln>
            <a:solidFill>
              <a:srgbClr val="B202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51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2" y="2989046"/>
            <a:ext cx="11127035" cy="879907"/>
          </a:xfrm>
        </p:spPr>
        <p:txBody>
          <a:bodyPr anchor="ctr"/>
          <a:lstStyle/>
          <a:p>
            <a:pPr algn="ctr"/>
            <a:r>
              <a:rPr lang="en-US" dirty="0"/>
              <a:t>Supplement</a:t>
            </a:r>
          </a:p>
        </p:txBody>
      </p:sp>
    </p:spTree>
    <p:extLst>
      <p:ext uri="{BB962C8B-B14F-4D97-AF65-F5344CB8AC3E}">
        <p14:creationId xmlns:p14="http://schemas.microsoft.com/office/powerpoint/2010/main" val="2279332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1FE0B-1DC0-7040-BBB8-4BF0813D0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23"/>
          <a:stretch/>
        </p:blipFill>
        <p:spPr>
          <a:xfrm>
            <a:off x="5274165" y="3912984"/>
            <a:ext cx="2651839" cy="2945016"/>
          </a:xfrm>
          <a:prstGeom prst="rect">
            <a:avLst/>
          </a:prstGeom>
        </p:spPr>
      </p:pic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317E1CCE-B5E0-CB4A-A836-D19B29FC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704" r="1009"/>
          <a:stretch/>
        </p:blipFill>
        <p:spPr>
          <a:xfrm>
            <a:off x="724828" y="1147221"/>
            <a:ext cx="10027125" cy="2948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713BFF-D430-DF40-8D19-45498123EFC5}"/>
              </a:ext>
            </a:extLst>
          </p:cNvPr>
          <p:cNvSpPr txBox="1"/>
          <p:nvPr/>
        </p:nvSpPr>
        <p:spPr>
          <a:xfrm>
            <a:off x="880947" y="4449337"/>
            <a:ext cx="471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dirty="0"/>
              <a:t>Kinetics of 2Hz response in active synapses only: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D3544-F94A-7E42-9EA6-31E24E3C7449}"/>
              </a:ext>
            </a:extLst>
          </p:cNvPr>
          <p:cNvSpPr txBox="1"/>
          <p:nvPr/>
        </p:nvSpPr>
        <p:spPr>
          <a:xfrm>
            <a:off x="724828" y="556805"/>
            <a:ext cx="505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dirty="0"/>
              <a:t>Kinetics of 0.75 Hz response in active synapses only:</a:t>
            </a:r>
          </a:p>
        </p:txBody>
      </p:sp>
    </p:spTree>
    <p:extLst>
      <p:ext uri="{BB962C8B-B14F-4D97-AF65-F5344CB8AC3E}">
        <p14:creationId xmlns:p14="http://schemas.microsoft.com/office/powerpoint/2010/main" val="1355041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55BF47-2AA2-E94F-AD11-D92B9702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1 mM Glutamate puffs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7B0F9-FA0F-914D-961F-76BA3538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356" y="2583114"/>
            <a:ext cx="6506737" cy="26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884664" y="1655518"/>
            <a:ext cx="5895278" cy="4690198"/>
          </a:xfrm>
        </p:spPr>
        <p:txBody>
          <a:bodyPr>
            <a:normAutofit/>
          </a:bodyPr>
          <a:lstStyle/>
          <a:p>
            <a:r>
              <a:rPr lang="en-US" b="1" dirty="0" err="1"/>
              <a:t>Ephys</a:t>
            </a:r>
            <a:r>
              <a:rPr lang="en-US" b="1" dirty="0"/>
              <a:t> approach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Information comes from postsynaptic NT-mediated currents</a:t>
            </a:r>
          </a:p>
          <a:p>
            <a:pPr lvl="1"/>
            <a:endParaRPr lang="en-US" dirty="0"/>
          </a:p>
          <a:p>
            <a:r>
              <a:rPr lang="en-US" b="1" dirty="0"/>
              <a:t>Optical approach</a:t>
            </a:r>
            <a:r>
              <a:rPr lang="en-US" dirty="0"/>
              <a:t> offers direct measurement of:</a:t>
            </a:r>
          </a:p>
          <a:p>
            <a:pPr lvl="1"/>
            <a:r>
              <a:rPr lang="en-US" u="sng" dirty="0"/>
              <a:t>SV fusion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pHluorin</a:t>
            </a:r>
            <a:r>
              <a:rPr lang="en-US" dirty="0"/>
              <a:t>-based reporters</a:t>
            </a:r>
          </a:p>
          <a:p>
            <a:pPr marL="742930" lvl="1"/>
            <a:r>
              <a:rPr lang="en-US" u="sng" dirty="0"/>
              <a:t>Release of NT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genetically encoded NT reporters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441176"/>
            <a:ext cx="11127035" cy="879907"/>
          </a:xfrm>
        </p:spPr>
        <p:txBody>
          <a:bodyPr anchor="ctr"/>
          <a:lstStyle/>
          <a:p>
            <a:r>
              <a:rPr lang="en-US" dirty="0"/>
              <a:t>Optical reporters offer direct detection of presynaptic processes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4FE1DC-7B59-3F45-8160-10AE44B7C6C6}"/>
              </a:ext>
            </a:extLst>
          </p:cNvPr>
          <p:cNvGrpSpPr/>
          <p:nvPr/>
        </p:nvGrpSpPr>
        <p:grpSpPr>
          <a:xfrm>
            <a:off x="7098729" y="1783706"/>
            <a:ext cx="4364724" cy="4823620"/>
            <a:chOff x="6351598" y="1842684"/>
            <a:chExt cx="4364724" cy="48236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FB6FEE-C8BA-BB4B-857E-4505522E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598" y="1842684"/>
              <a:ext cx="4208607" cy="39871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E0E721-80F8-5B49-A6C2-BF8297771F40}"/>
                </a:ext>
              </a:extLst>
            </p:cNvPr>
            <p:cNvSpPr txBox="1"/>
            <p:nvPr/>
          </p:nvSpPr>
          <p:spPr>
            <a:xfrm>
              <a:off x="6651170" y="6143084"/>
              <a:ext cx="40651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sz="1400" dirty="0"/>
                <a:t>Dreosti and Lagnado (2011), </a:t>
              </a:r>
              <a:r>
                <a:rPr lang="en-US" sz="1400" i="1" dirty="0"/>
                <a:t>Experimental Physiology</a:t>
              </a:r>
            </a:p>
            <a:p>
              <a:endParaRPr lang="en-H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990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3958683" y="1652789"/>
            <a:ext cx="7225990" cy="3941032"/>
          </a:xfrm>
        </p:spPr>
        <p:txBody>
          <a:bodyPr>
            <a:normAutofit/>
          </a:bodyPr>
          <a:lstStyle/>
          <a:p>
            <a:pPr marL="285730" indent="-285750"/>
            <a:r>
              <a:rPr lang="en-US" b="1" u="sng" dirty="0"/>
              <a:t>i</a:t>
            </a:r>
            <a:r>
              <a:rPr lang="en-US" dirty="0"/>
              <a:t>ntensity-based </a:t>
            </a:r>
            <a:r>
              <a:rPr lang="en-US" b="1" u="sng" dirty="0"/>
              <a:t>glu</a:t>
            </a:r>
            <a:r>
              <a:rPr lang="en-US" dirty="0"/>
              <a:t>tamate-</a:t>
            </a:r>
            <a:r>
              <a:rPr lang="en-US" b="1" u="sng" dirty="0"/>
              <a:t>s</a:t>
            </a:r>
            <a:r>
              <a:rPr lang="en-US" dirty="0"/>
              <a:t>e</a:t>
            </a:r>
            <a:r>
              <a:rPr lang="en-US" b="1" u="sng" dirty="0"/>
              <a:t>n</a:t>
            </a:r>
            <a:r>
              <a:rPr lang="en-US" dirty="0"/>
              <a:t>sing </a:t>
            </a:r>
            <a:r>
              <a:rPr lang="en-US" b="1" u="sng" dirty="0"/>
              <a:t>f</a:t>
            </a:r>
            <a:r>
              <a:rPr lang="en-US" dirty="0"/>
              <a:t>luorescent </a:t>
            </a:r>
            <a:r>
              <a:rPr lang="en-US" b="1" u="sng" dirty="0"/>
              <a:t>r</a:t>
            </a:r>
            <a:r>
              <a:rPr lang="en-US" dirty="0"/>
              <a:t>eporter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685780" lvl="1"/>
            <a:r>
              <a:rPr lang="en-US" b="1" dirty="0"/>
              <a:t>Ligand-free state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dim, resulting in baseline fluorescence F</a:t>
            </a:r>
            <a:r>
              <a:rPr lang="en-US" baseline="-25000" dirty="0"/>
              <a:t>0</a:t>
            </a:r>
          </a:p>
          <a:p>
            <a:pPr marL="685780" lvl="1"/>
            <a:endParaRPr lang="en-US" baseline="-25000" dirty="0"/>
          </a:p>
          <a:p>
            <a:pPr marL="685780" lvl="1"/>
            <a:r>
              <a:rPr lang="en-US" b="1" dirty="0"/>
              <a:t>Glutamate-bound state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increase in brightness, quantified as ﻿∆F/F</a:t>
            </a:r>
            <a:r>
              <a:rPr lang="en-US" baseline="-25000" dirty="0"/>
              <a:t>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2" y="461733"/>
            <a:ext cx="11127035" cy="879907"/>
          </a:xfrm>
        </p:spPr>
        <p:txBody>
          <a:bodyPr anchor="ctr"/>
          <a:lstStyle/>
          <a:p>
            <a:r>
              <a:rPr lang="en-US" dirty="0"/>
              <a:t>Introducing .. the iGluSnFR!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81DE4C-6CA1-4844-9E7F-86079A6B178F}"/>
              </a:ext>
            </a:extLst>
          </p:cNvPr>
          <p:cNvGrpSpPr/>
          <p:nvPr/>
        </p:nvGrpSpPr>
        <p:grpSpPr>
          <a:xfrm>
            <a:off x="4270917" y="5367885"/>
            <a:ext cx="1616640" cy="812594"/>
            <a:chOff x="303037" y="4984764"/>
            <a:chExt cx="1616640" cy="8125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657A9F4-A58F-A749-85D3-AA398E6B3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655" t="3125" r="16910" b="-2"/>
            <a:stretch/>
          </p:blipFill>
          <p:spPr>
            <a:xfrm>
              <a:off x="303037" y="5359683"/>
              <a:ext cx="467552" cy="4376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7261DD-0A68-EA45-AFAF-29B7D561A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267" t="-7405" r="48852" b="7405"/>
            <a:stretch/>
          </p:blipFill>
          <p:spPr>
            <a:xfrm>
              <a:off x="303037" y="4984764"/>
              <a:ext cx="467552" cy="45179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FF7D5C-A1BD-2A43-9E63-1BE3FB313BC6}"/>
                </a:ext>
              </a:extLst>
            </p:cNvPr>
            <p:cNvSpPr txBox="1"/>
            <p:nvPr/>
          </p:nvSpPr>
          <p:spPr>
            <a:xfrm>
              <a:off x="747881" y="5061894"/>
              <a:ext cx="1171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i="1" dirty="0"/>
                <a:t>E. </a:t>
              </a:r>
              <a:r>
                <a:rPr lang="en-US" i="1" dirty="0"/>
                <a:t>coli </a:t>
              </a:r>
              <a:r>
                <a:rPr lang="en-US" dirty="0"/>
                <a:t>Glt1</a:t>
              </a:r>
              <a:br>
                <a:rPr lang="en-US" dirty="0"/>
              </a:br>
              <a:r>
                <a:rPr lang="en-US" dirty="0" err="1"/>
                <a:t>cpGFP</a:t>
              </a:r>
              <a:endParaRPr lang="en-HR" i="1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91D7C2-0D10-2E42-9799-C25E1EE46F0F}"/>
              </a:ext>
            </a:extLst>
          </p:cNvPr>
          <p:cNvGrpSpPr/>
          <p:nvPr/>
        </p:nvGrpSpPr>
        <p:grpSpPr>
          <a:xfrm>
            <a:off x="629230" y="1418769"/>
            <a:ext cx="3128730" cy="4663191"/>
            <a:chOff x="686723" y="1206980"/>
            <a:chExt cx="2634587" cy="39266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2DDE22-E11B-1D4F-84B8-27E3E8491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893" y="1206980"/>
              <a:ext cx="2506417" cy="35291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99E91-D0D9-034E-91B0-3DDF7287CCC0}"/>
                </a:ext>
              </a:extLst>
            </p:cNvPr>
            <p:cNvSpPr txBox="1"/>
            <p:nvPr/>
          </p:nvSpPr>
          <p:spPr>
            <a:xfrm>
              <a:off x="686723" y="4874511"/>
              <a:ext cx="2447293" cy="259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sz="1400" dirty="0"/>
                <a:t>Marvin </a:t>
              </a:r>
              <a:r>
                <a:rPr lang="en-HR" sz="1400" i="1" dirty="0"/>
                <a:t>et al. </a:t>
              </a:r>
              <a:r>
                <a:rPr lang="en-HR" sz="1400" dirty="0"/>
                <a:t>(2013), </a:t>
              </a:r>
              <a:r>
                <a:rPr lang="en-HR" sz="1400" i="1" dirty="0"/>
                <a:t>Nature Methods</a:t>
              </a:r>
              <a:endParaRPr lang="en-H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671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1159726" y="1594624"/>
            <a:ext cx="10147611" cy="4585839"/>
          </a:xfrm>
        </p:spPr>
        <p:txBody>
          <a:bodyPr>
            <a:normAutofit/>
          </a:bodyPr>
          <a:lstStyle/>
          <a:p>
            <a:pPr marL="342880"/>
            <a:r>
              <a:rPr lang="en-US" b="1" dirty="0"/>
              <a:t>Experimental model: </a:t>
            </a:r>
            <a:r>
              <a:rPr lang="en-US" dirty="0"/>
              <a:t>autaptic culture of mouse hippocampal cells</a:t>
            </a:r>
          </a:p>
          <a:p>
            <a:pPr marL="3428980" lvl="7"/>
            <a:r>
              <a:rPr lang="en-US" sz="2300" dirty="0"/>
              <a:t>Expressing two constructs:</a:t>
            </a:r>
          </a:p>
          <a:p>
            <a:pPr marL="3886180" lvl="8"/>
            <a:r>
              <a:rPr lang="en-US" sz="2300" b="1" dirty="0" err="1"/>
              <a:t>Synapsin-mCherry</a:t>
            </a:r>
            <a:r>
              <a:rPr lang="en-US" sz="2300" dirty="0"/>
              <a:t> </a:t>
            </a:r>
            <a:r>
              <a:rPr lang="en-US" sz="2300" dirty="0">
                <a:sym typeface="Wingdings" pitchFamily="2" charset="2"/>
              </a:rPr>
              <a:t> used to find synaptic puncta</a:t>
            </a:r>
          </a:p>
          <a:p>
            <a:pPr marL="3886180" lvl="8"/>
            <a:r>
              <a:rPr lang="en-US" sz="2300" b="1" dirty="0">
                <a:sym typeface="Wingdings" pitchFamily="2" charset="2"/>
              </a:rPr>
              <a:t>iGluSnFR</a:t>
            </a:r>
            <a:r>
              <a:rPr lang="en-US" sz="2300" dirty="0">
                <a:sym typeface="Wingdings" pitchFamily="2" charset="2"/>
              </a:rPr>
              <a:t>  used to monitor activity</a:t>
            </a:r>
            <a:endParaRPr lang="en-US" sz="2300" dirty="0"/>
          </a:p>
          <a:p>
            <a:pPr marL="3886180" lvl="8"/>
            <a:endParaRPr lang="en-US" dirty="0"/>
          </a:p>
          <a:p>
            <a:pPr marL="342880"/>
            <a:endParaRPr lang="en-US" dirty="0"/>
          </a:p>
          <a:p>
            <a:pPr marL="0" indent="-20">
              <a:buNone/>
            </a:pPr>
            <a:endParaRPr lang="en-US" b="1" dirty="0"/>
          </a:p>
          <a:p>
            <a:pPr marL="0" indent="-20">
              <a:buNone/>
            </a:pP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2" y="573304"/>
            <a:ext cx="11127035" cy="879907"/>
          </a:xfrm>
        </p:spPr>
        <p:txBody>
          <a:bodyPr anchor="ctr"/>
          <a:lstStyle/>
          <a:p>
            <a:r>
              <a:rPr lang="en-US" dirty="0"/>
              <a:t>Autaptic cultures are used to focus on presynaptic transmission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1CB082-021B-5646-8A3E-5DAEA46AC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149" y="4022072"/>
            <a:ext cx="6886188" cy="206508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272B46E-93C1-A646-96B2-CD002CCBF10D}"/>
              </a:ext>
            </a:extLst>
          </p:cNvPr>
          <p:cNvGrpSpPr/>
          <p:nvPr/>
        </p:nvGrpSpPr>
        <p:grpSpPr>
          <a:xfrm>
            <a:off x="6471454" y="4919594"/>
            <a:ext cx="800646" cy="882825"/>
            <a:chOff x="6471454" y="4919594"/>
            <a:chExt cx="800646" cy="8828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B9D6E6-DC05-7743-AB0F-2969B016BAA1}"/>
                </a:ext>
              </a:extLst>
            </p:cNvPr>
            <p:cNvSpPr/>
            <p:nvPr/>
          </p:nvSpPr>
          <p:spPr>
            <a:xfrm>
              <a:off x="6823338" y="5425787"/>
              <a:ext cx="123871" cy="12387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426B38-7007-7740-B761-DC020A5ABD61}"/>
                </a:ext>
              </a:extLst>
            </p:cNvPr>
            <p:cNvSpPr/>
            <p:nvPr/>
          </p:nvSpPr>
          <p:spPr>
            <a:xfrm>
              <a:off x="6471454" y="5678548"/>
              <a:ext cx="123871" cy="12387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EDF7A5-0490-1246-AC75-4818E1B08FF2}"/>
                </a:ext>
              </a:extLst>
            </p:cNvPr>
            <p:cNvSpPr/>
            <p:nvPr/>
          </p:nvSpPr>
          <p:spPr>
            <a:xfrm>
              <a:off x="7148229" y="4919594"/>
              <a:ext cx="123871" cy="12387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CCF097-B08A-274B-8B6D-B86DA8639A2D}"/>
              </a:ext>
            </a:extLst>
          </p:cNvPr>
          <p:cNvGrpSpPr/>
          <p:nvPr/>
        </p:nvGrpSpPr>
        <p:grpSpPr>
          <a:xfrm>
            <a:off x="8258454" y="4919593"/>
            <a:ext cx="800646" cy="882825"/>
            <a:chOff x="8258454" y="4919593"/>
            <a:chExt cx="800646" cy="8828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AA3FCA-F1B0-1F4C-AE61-DFAEF6A430C5}"/>
                </a:ext>
              </a:extLst>
            </p:cNvPr>
            <p:cNvSpPr/>
            <p:nvPr/>
          </p:nvSpPr>
          <p:spPr>
            <a:xfrm>
              <a:off x="8610338" y="5425786"/>
              <a:ext cx="123871" cy="12387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986AC1-CDB0-1B44-87CA-5D7D1A70C965}"/>
                </a:ext>
              </a:extLst>
            </p:cNvPr>
            <p:cNvSpPr/>
            <p:nvPr/>
          </p:nvSpPr>
          <p:spPr>
            <a:xfrm>
              <a:off x="8258454" y="5678547"/>
              <a:ext cx="123871" cy="12387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626D5C-55C3-0448-AFAD-975E5EE2A338}"/>
                </a:ext>
              </a:extLst>
            </p:cNvPr>
            <p:cNvSpPr/>
            <p:nvPr/>
          </p:nvSpPr>
          <p:spPr>
            <a:xfrm>
              <a:off x="8935229" y="4919593"/>
              <a:ext cx="123871" cy="12387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  <p:pic>
        <p:nvPicPr>
          <p:cNvPr id="7" name="210310_baseline_cs03_002" descr="210310_baseline_cs03_002">
            <a:hlinkClick r:id="" action="ppaction://media"/>
            <a:extLst>
              <a:ext uri="{FF2B5EF4-FFF2-40B4-BE49-F238E27FC236}">
                <a16:creationId xmlns:a16="http://schemas.microsoft.com/office/drawing/2014/main" id="{A614F002-5679-984A-A332-25D695C04A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80.2738" end="1374.147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0004" y="2330257"/>
            <a:ext cx="3850206" cy="38502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75BF13-F443-B441-BCAD-F0B4716FB374}"/>
              </a:ext>
            </a:extLst>
          </p:cNvPr>
          <p:cNvSpPr txBox="1"/>
          <p:nvPr/>
        </p:nvSpPr>
        <p:spPr>
          <a:xfrm>
            <a:off x="410873" y="2337981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iGluSnFR</a:t>
            </a:r>
            <a:endParaRPr lang="en-H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1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2999865" y="5217030"/>
            <a:ext cx="7792940" cy="1322332"/>
          </a:xfrm>
        </p:spPr>
        <p:txBody>
          <a:bodyPr>
            <a:normAutofit/>
          </a:bodyPr>
          <a:lstStyle/>
          <a:p>
            <a:r>
              <a:rPr lang="en-US" b="1" dirty="0"/>
              <a:t>Naïve</a:t>
            </a:r>
            <a:r>
              <a:rPr lang="en-US" dirty="0"/>
              <a:t> – imaged in 2mM [Ca</a:t>
            </a:r>
            <a:r>
              <a:rPr lang="en-US" baseline="30000" dirty="0"/>
              <a:t>2+</a:t>
            </a:r>
            <a:r>
              <a:rPr lang="en-US" dirty="0"/>
              <a:t>]</a:t>
            </a:r>
            <a:r>
              <a:rPr lang="en-US" baseline="-25000" dirty="0"/>
              <a:t>e</a:t>
            </a:r>
            <a:r>
              <a:rPr lang="en-US" dirty="0"/>
              <a:t> imaging solution (Tyrode)</a:t>
            </a:r>
          </a:p>
          <a:p>
            <a:r>
              <a:rPr lang="en-US" dirty="0"/>
              <a:t>1 </a:t>
            </a:r>
            <a:r>
              <a:rPr lang="en-HR" dirty="0"/>
              <a:t>µ</a:t>
            </a:r>
            <a:r>
              <a:rPr lang="en-US" dirty="0"/>
              <a:t>M </a:t>
            </a:r>
            <a:r>
              <a:rPr lang="en-US" b="1" dirty="0"/>
              <a:t>TTX</a:t>
            </a:r>
            <a:r>
              <a:rPr lang="en-US" dirty="0"/>
              <a:t> – acute application (1 min) to Tyrode</a:t>
            </a:r>
          </a:p>
          <a:p>
            <a:endParaRPr lang="en-US" dirty="0"/>
          </a:p>
          <a:p>
            <a:pPr marL="0" indent="-20">
              <a:buNone/>
            </a:pP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2" y="643760"/>
            <a:ext cx="11127035" cy="879907"/>
          </a:xfrm>
        </p:spPr>
        <p:txBody>
          <a:bodyPr anchor="ctr"/>
          <a:lstStyle/>
          <a:p>
            <a:r>
              <a:rPr lang="en-US" dirty="0"/>
              <a:t>Does iGluSnFR ∆F/F</a:t>
            </a:r>
            <a:r>
              <a:rPr lang="en-US" baseline="-25000" dirty="0"/>
              <a:t>0 </a:t>
            </a:r>
            <a:r>
              <a:rPr lang="en-US" dirty="0"/>
              <a:t>come from AP-mediated glutamate release?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823CBE8-4549-6541-BD31-CD058AC54144}"/>
              </a:ext>
            </a:extLst>
          </p:cNvPr>
          <p:cNvGrpSpPr/>
          <p:nvPr/>
        </p:nvGrpSpPr>
        <p:grpSpPr>
          <a:xfrm>
            <a:off x="3334453" y="4443279"/>
            <a:ext cx="5971211" cy="489541"/>
            <a:chOff x="3770887" y="1584943"/>
            <a:chExt cx="4708978" cy="72522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1330475-2E15-5648-B189-FDDE4E768D64}"/>
                </a:ext>
              </a:extLst>
            </p:cNvPr>
            <p:cNvGrpSpPr/>
            <p:nvPr/>
          </p:nvGrpSpPr>
          <p:grpSpPr>
            <a:xfrm>
              <a:off x="3770887" y="1584943"/>
              <a:ext cx="4708978" cy="279518"/>
              <a:chOff x="4529745" y="1418636"/>
              <a:chExt cx="4708978" cy="27951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A92C216-772A-8E4F-A804-06FCBEC79C1B}"/>
                  </a:ext>
                </a:extLst>
              </p:cNvPr>
              <p:cNvSpPr/>
              <p:nvPr/>
            </p:nvSpPr>
            <p:spPr>
              <a:xfrm>
                <a:off x="4529745" y="1418636"/>
                <a:ext cx="4708978" cy="275386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887EC3-A99B-C14A-A252-4CC89AAEB93E}"/>
                  </a:ext>
                </a:extLst>
              </p:cNvPr>
              <p:cNvSpPr/>
              <p:nvPr/>
            </p:nvSpPr>
            <p:spPr>
              <a:xfrm>
                <a:off x="8024246" y="1420241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C78FCE-F0A7-3243-9ED8-98109A6F34A8}"/>
                  </a:ext>
                </a:extLst>
              </p:cNvPr>
              <p:cNvSpPr/>
              <p:nvPr/>
            </p:nvSpPr>
            <p:spPr>
              <a:xfrm>
                <a:off x="8099956" y="1420241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7F29993-959F-3C48-A7A5-19AE7EF29F25}"/>
                  </a:ext>
                </a:extLst>
              </p:cNvPr>
              <p:cNvSpPr/>
              <p:nvPr/>
            </p:nvSpPr>
            <p:spPr>
              <a:xfrm>
                <a:off x="8177105" y="1422672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942C1F-8B49-3541-A1E1-AF17C24BEA1C}"/>
                  </a:ext>
                </a:extLst>
              </p:cNvPr>
              <p:cNvSpPr/>
              <p:nvPr/>
            </p:nvSpPr>
            <p:spPr>
              <a:xfrm>
                <a:off x="8252984" y="1419640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759D0F7-0535-7749-8D59-110FB37D88AC}"/>
                  </a:ext>
                </a:extLst>
              </p:cNvPr>
              <p:cNvSpPr/>
              <p:nvPr/>
            </p:nvSpPr>
            <p:spPr>
              <a:xfrm>
                <a:off x="8328537" y="1422672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B85CB87-6A82-CA45-92EB-275BEA0AB850}"/>
                  </a:ext>
                </a:extLst>
              </p:cNvPr>
              <p:cNvSpPr/>
              <p:nvPr/>
            </p:nvSpPr>
            <p:spPr>
              <a:xfrm>
                <a:off x="8406011" y="1421561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E9B7201-9BE3-5D47-83B5-91F9666B8C09}"/>
                  </a:ext>
                </a:extLst>
              </p:cNvPr>
              <p:cNvSpPr/>
              <p:nvPr/>
            </p:nvSpPr>
            <p:spPr>
              <a:xfrm>
                <a:off x="8481402" y="1422767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B8E7D53-397E-484B-ABD6-3BC64C17FEBD}"/>
                  </a:ext>
                </a:extLst>
              </p:cNvPr>
              <p:cNvSpPr/>
              <p:nvPr/>
            </p:nvSpPr>
            <p:spPr>
              <a:xfrm>
                <a:off x="8558876" y="1419425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625880B-8EA3-294E-B42F-436053F61C0B}"/>
                  </a:ext>
                </a:extLst>
              </p:cNvPr>
              <p:cNvSpPr/>
              <p:nvPr/>
            </p:nvSpPr>
            <p:spPr>
              <a:xfrm>
                <a:off x="8636025" y="1419066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D81A622-851C-0144-8D4C-FA4801B280C6}"/>
                  </a:ext>
                </a:extLst>
              </p:cNvPr>
              <p:cNvSpPr/>
              <p:nvPr/>
            </p:nvSpPr>
            <p:spPr>
              <a:xfrm>
                <a:off x="8713173" y="1419066"/>
                <a:ext cx="55456" cy="275387"/>
              </a:xfrm>
              <a:prstGeom prst="rect">
                <a:avLst/>
              </a:prstGeom>
              <a:solidFill>
                <a:srgbClr val="74BF4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C2E5CB9-EFEE-B442-92E8-BD17088E41C2}"/>
                </a:ext>
              </a:extLst>
            </p:cNvPr>
            <p:cNvSpPr txBox="1"/>
            <p:nvPr/>
          </p:nvSpPr>
          <p:spPr>
            <a:xfrm>
              <a:off x="4640767" y="1937043"/>
              <a:ext cx="1289686" cy="29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HR" dirty="0"/>
                <a:t>aseline (1min)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0879E6-D8BF-9E4B-ACEB-BF5B7C9BE0E3}"/>
                </a:ext>
              </a:extLst>
            </p:cNvPr>
            <p:cNvSpPr txBox="1"/>
            <p:nvPr/>
          </p:nvSpPr>
          <p:spPr>
            <a:xfrm>
              <a:off x="7128341" y="1940832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/>
                <a:t>10AP @ 2Hz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E80B04-6BEC-1140-902F-B8C3C16D3594}"/>
              </a:ext>
            </a:extLst>
          </p:cNvPr>
          <p:cNvGrpSpPr/>
          <p:nvPr/>
        </p:nvGrpSpPr>
        <p:grpSpPr>
          <a:xfrm>
            <a:off x="329389" y="3961384"/>
            <a:ext cx="4108114" cy="2521690"/>
            <a:chOff x="311566" y="1679605"/>
            <a:chExt cx="4108114" cy="252169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5BF8887-4991-0949-A907-7AEB30DF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1566" y="1679605"/>
              <a:ext cx="2688352" cy="252169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0BCCE4C-AB32-6A45-A1A1-5622B8C783B0}"/>
                </a:ext>
              </a:extLst>
            </p:cNvPr>
            <p:cNvSpPr txBox="1"/>
            <p:nvPr/>
          </p:nvSpPr>
          <p:spPr>
            <a:xfrm>
              <a:off x="2965949" y="1684949"/>
              <a:ext cx="1453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R" dirty="0"/>
                <a:t>LPF electrode</a:t>
              </a:r>
            </a:p>
          </p:txBody>
        </p:sp>
      </p:grp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7A17BB77-8E07-D74B-9446-E4C7A181773B}"/>
              </a:ext>
            </a:extLst>
          </p:cNvPr>
          <p:cNvSpPr txBox="1">
            <a:spLocks/>
          </p:cNvSpPr>
          <p:nvPr/>
        </p:nvSpPr>
        <p:spPr>
          <a:xfrm>
            <a:off x="1100441" y="1896915"/>
            <a:ext cx="9692364" cy="2206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300" b="0" i="0" kern="1200">
                <a:solidFill>
                  <a:schemeClr val="tx1"/>
                </a:solidFill>
                <a:latin typeface="+mn-lt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b="1" dirty="0" err="1"/>
              <a:t>Tetrodotoxin</a:t>
            </a:r>
            <a:r>
              <a:rPr lang="hr-HR" dirty="0"/>
              <a:t> (TTX) </a:t>
            </a:r>
            <a:r>
              <a:rPr lang="hr-HR" dirty="0" err="1"/>
              <a:t>blocks</a:t>
            </a:r>
            <a:r>
              <a:rPr lang="hr-HR" dirty="0"/>
              <a:t> </a:t>
            </a:r>
            <a:r>
              <a:rPr lang="hr-HR" dirty="0" err="1"/>
              <a:t>propagation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AP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blocking</a:t>
            </a:r>
            <a:r>
              <a:rPr lang="hr-HR" dirty="0"/>
              <a:t> Na</a:t>
            </a:r>
            <a:r>
              <a:rPr lang="hr-HR" baseline="30000" dirty="0"/>
              <a:t>+</a:t>
            </a:r>
            <a:r>
              <a:rPr lang="hr-HR" dirty="0"/>
              <a:t> </a:t>
            </a:r>
            <a:r>
              <a:rPr lang="hr-HR" dirty="0" err="1"/>
              <a:t>channels</a:t>
            </a:r>
            <a:r>
              <a:rPr lang="hr-HR" dirty="0"/>
              <a:t> </a:t>
            </a:r>
          </a:p>
          <a:p>
            <a:r>
              <a:rPr lang="hr-HR" b="1" dirty="0"/>
              <a:t>H</a:t>
            </a:r>
            <a:r>
              <a:rPr lang="hr-HR" b="1" baseline="-25000" dirty="0"/>
              <a:t>0</a:t>
            </a:r>
            <a:r>
              <a:rPr lang="hr-HR" dirty="0"/>
              <a:t>: </a:t>
            </a:r>
            <a:r>
              <a:rPr lang="hr-HR" dirty="0" err="1"/>
              <a:t>synapses</a:t>
            </a:r>
            <a:r>
              <a:rPr lang="hr-HR" dirty="0"/>
              <a:t> </a:t>
            </a:r>
            <a:r>
              <a:rPr lang="hr-HR" dirty="0" err="1"/>
              <a:t>treated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TTX </a:t>
            </a:r>
            <a:r>
              <a:rPr lang="hr-HR" dirty="0" err="1"/>
              <a:t>should</a:t>
            </a:r>
            <a:r>
              <a:rPr lang="hr-HR" dirty="0"/>
              <a:t> </a:t>
            </a:r>
            <a:r>
              <a:rPr lang="hr-HR" dirty="0" err="1"/>
              <a:t>not</a:t>
            </a:r>
            <a:r>
              <a:rPr lang="hr-HR" dirty="0"/>
              <a:t> show </a:t>
            </a:r>
            <a:r>
              <a:rPr lang="hr-HR" dirty="0" err="1"/>
              <a:t>an</a:t>
            </a:r>
            <a:r>
              <a:rPr lang="hr-HR" dirty="0"/>
              <a:t> </a:t>
            </a:r>
            <a:r>
              <a:rPr lang="hr-HR" dirty="0" err="1"/>
              <a:t>increase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iGluSnFR signal </a:t>
            </a:r>
            <a:r>
              <a:rPr lang="hr-HR" dirty="0" err="1"/>
              <a:t>upon</a:t>
            </a:r>
            <a:r>
              <a:rPr lang="hr-HR" dirty="0"/>
              <a:t> </a:t>
            </a:r>
            <a:r>
              <a:rPr lang="hr-HR" dirty="0" err="1"/>
              <a:t>stimulation</a:t>
            </a:r>
            <a:endParaRPr lang="hr-HR" dirty="0"/>
          </a:p>
          <a:p>
            <a:endParaRPr lang="hr-HR" dirty="0"/>
          </a:p>
          <a:p>
            <a:r>
              <a:rPr lang="hr-HR" dirty="0" err="1"/>
              <a:t>Experimental</a:t>
            </a:r>
            <a:r>
              <a:rPr lang="hr-HR" dirty="0"/>
              <a:t> design:</a:t>
            </a:r>
            <a:endParaRPr lang="en-US" dirty="0"/>
          </a:p>
          <a:p>
            <a:endParaRPr lang="en-US" dirty="0"/>
          </a:p>
          <a:p>
            <a:pPr marL="0" indent="-2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9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234525"/>
            <a:ext cx="11127035" cy="879907"/>
          </a:xfrm>
        </p:spPr>
        <p:txBody>
          <a:bodyPr anchor="ctr"/>
          <a:lstStyle/>
          <a:p>
            <a:r>
              <a:rPr lang="en-US" dirty="0"/>
              <a:t>Action potential-mediated glutamate release underlies iGluSnFR ∆F/F</a:t>
            </a:r>
            <a:r>
              <a:rPr lang="en-US" baseline="-25000" dirty="0"/>
              <a:t>0</a:t>
            </a:r>
            <a:endParaRPr lang="en-US" dirty="0"/>
          </a:p>
        </p:txBody>
      </p:sp>
      <p:pic>
        <p:nvPicPr>
          <p:cNvPr id="4" name="210310_baseline_cs02_001" descr="210310_baseline_cs02_001">
            <a:hlinkClick r:id="" action="ppaction://media"/>
            <a:extLst>
              <a:ext uri="{FF2B5EF4-FFF2-40B4-BE49-F238E27FC236}">
                <a16:creationId xmlns:a16="http://schemas.microsoft.com/office/drawing/2014/main" id="{DE2DAA43-F908-D54A-BF62-6A4662FE16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5.3609" end="906.18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9061" y="2711930"/>
            <a:ext cx="1435836" cy="14358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A862F3-2707-A447-8EE0-34F6D2C3DFA3}"/>
              </a:ext>
            </a:extLst>
          </p:cNvPr>
          <p:cNvSpPr/>
          <p:nvPr/>
        </p:nvSpPr>
        <p:spPr>
          <a:xfrm>
            <a:off x="4581943" y="3445154"/>
            <a:ext cx="231100" cy="231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BDE49-A32B-544F-A31F-024D01E6C5E0}"/>
              </a:ext>
            </a:extLst>
          </p:cNvPr>
          <p:cNvSpPr txBox="1"/>
          <p:nvPr/>
        </p:nvSpPr>
        <p:spPr>
          <a:xfrm>
            <a:off x="3948670" y="2674239"/>
            <a:ext cx="973327" cy="365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naï</a:t>
            </a:r>
            <a:r>
              <a:rPr lang="en-HR" sz="1400" dirty="0">
                <a:solidFill>
                  <a:schemeClr val="bg1"/>
                </a:solidFill>
              </a:rPr>
              <a:t>ve</a:t>
            </a:r>
          </a:p>
        </p:txBody>
      </p:sp>
      <p:pic>
        <p:nvPicPr>
          <p:cNvPr id="5" name="210310_TTX_cs02_001" descr="210310_TTX_cs02_001">
            <a:hlinkClick r:id="" action="ppaction://media"/>
            <a:extLst>
              <a:ext uri="{FF2B5EF4-FFF2-40B4-BE49-F238E27FC236}">
                <a16:creationId xmlns:a16="http://schemas.microsoft.com/office/drawing/2014/main" id="{87B6F247-7E7B-D24A-ABCB-B6CE606554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006.2534" end="908.901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58240" y="4368490"/>
            <a:ext cx="1433901" cy="14339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FEB60A-0F77-4D48-9075-23824C6C039B}"/>
              </a:ext>
            </a:extLst>
          </p:cNvPr>
          <p:cNvSpPr/>
          <p:nvPr/>
        </p:nvSpPr>
        <p:spPr>
          <a:xfrm>
            <a:off x="4567133" y="5085440"/>
            <a:ext cx="230788" cy="2307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49AEB-5BEC-FA4D-8B13-F52C5CE05079}"/>
              </a:ext>
            </a:extLst>
          </p:cNvPr>
          <p:cNvSpPr txBox="1"/>
          <p:nvPr/>
        </p:nvSpPr>
        <p:spPr>
          <a:xfrm>
            <a:off x="3968433" y="4366555"/>
            <a:ext cx="783313" cy="364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sz="1400" dirty="0">
                <a:solidFill>
                  <a:schemeClr val="bg1"/>
                </a:solidFill>
              </a:rPr>
              <a:t>TTX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38348BD-A2E2-5B46-B986-B0927ED195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381" y="2386536"/>
            <a:ext cx="6047217" cy="3703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27FD9C-2A43-5947-B3FF-119E9404E84E}"/>
              </a:ext>
            </a:extLst>
          </p:cNvPr>
          <p:cNvSpPr txBox="1"/>
          <p:nvPr/>
        </p:nvSpPr>
        <p:spPr>
          <a:xfrm>
            <a:off x="903248" y="1527345"/>
            <a:ext cx="100918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/>
              <a:t>I</a:t>
            </a:r>
            <a:r>
              <a:rPr lang="en-HR" sz="2300" b="1" dirty="0"/>
              <a:t>ndividual synaptic response </a:t>
            </a:r>
            <a:r>
              <a:rPr lang="en-HR" sz="2300" dirty="0"/>
              <a:t>show no activity after acute TTX treatment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28BC8F-D9C0-5B49-BDB2-4296F1B64C04}"/>
              </a:ext>
            </a:extLst>
          </p:cNvPr>
          <p:cNvGrpSpPr/>
          <p:nvPr/>
        </p:nvGrpSpPr>
        <p:grpSpPr>
          <a:xfrm>
            <a:off x="532481" y="2674239"/>
            <a:ext cx="3385586" cy="3128152"/>
            <a:chOff x="532481" y="2674239"/>
            <a:chExt cx="3385586" cy="312815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E7F4320-D992-1B49-99F3-EDE759FF5A29}"/>
                </a:ext>
              </a:extLst>
            </p:cNvPr>
            <p:cNvGrpSpPr/>
            <p:nvPr/>
          </p:nvGrpSpPr>
          <p:grpSpPr>
            <a:xfrm>
              <a:off x="532481" y="2674239"/>
              <a:ext cx="3385586" cy="3128152"/>
              <a:chOff x="934816" y="3787860"/>
              <a:chExt cx="2789504" cy="257739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723804A-FB9B-7A46-A9B5-EFC8882E46B7}"/>
                  </a:ext>
                </a:extLst>
              </p:cNvPr>
              <p:cNvGrpSpPr/>
              <p:nvPr/>
            </p:nvGrpSpPr>
            <p:grpSpPr>
              <a:xfrm>
                <a:off x="934816" y="3787860"/>
                <a:ext cx="2698972" cy="2577395"/>
                <a:chOff x="2262667" y="4943971"/>
                <a:chExt cx="1705927" cy="1629082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7B8D6470-6B81-EC42-BDDC-66D1423D0E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8415" r="15585" b="10972"/>
                <a:stretch/>
              </p:blipFill>
              <p:spPr>
                <a:xfrm>
                  <a:off x="2262667" y="4943971"/>
                  <a:ext cx="1705927" cy="1629082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7DC7F5E-F9D9-5141-A4AF-03E9FF30721D}"/>
                    </a:ext>
                  </a:extLst>
                </p:cNvPr>
                <p:cNvSpPr/>
                <p:nvPr/>
              </p:nvSpPr>
              <p:spPr>
                <a:xfrm>
                  <a:off x="3634923" y="6049987"/>
                  <a:ext cx="123042" cy="123042"/>
                </a:xfrm>
                <a:prstGeom prst="rect">
                  <a:avLst/>
                </a:prstGeom>
                <a:noFill/>
                <a:ln w="19050">
                  <a:solidFill>
                    <a:srgbClr val="B2020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C0F6EB-2988-454A-AC65-039D9C816C4A}"/>
                    </a:ext>
                  </a:extLst>
                </p:cNvPr>
                <p:cNvSpPr txBox="1"/>
                <p:nvPr/>
              </p:nvSpPr>
              <p:spPr>
                <a:xfrm>
                  <a:off x="2262667" y="4943971"/>
                  <a:ext cx="13161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HR" sz="1200" dirty="0">
                      <a:solidFill>
                        <a:schemeClr val="bg1"/>
                      </a:solidFill>
                    </a:rPr>
                    <a:t>ynapsin-mCherry</a:t>
                  </a:r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D3B8E6B-85BD-104F-A109-9079CE2F73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3019" y="5760516"/>
                <a:ext cx="621301" cy="589487"/>
              </a:xfrm>
              <a:prstGeom prst="line">
                <a:avLst/>
              </a:prstGeom>
              <a:ln>
                <a:solidFill>
                  <a:srgbClr val="B20202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9BB82B1-F678-BC4D-BAC2-891C9AB2B1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03019" y="3787860"/>
                <a:ext cx="601654" cy="1734592"/>
              </a:xfrm>
              <a:prstGeom prst="line">
                <a:avLst/>
              </a:prstGeom>
              <a:ln>
                <a:solidFill>
                  <a:srgbClr val="B20202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11DA1A-B536-BC41-9DB3-54AB56481648}"/>
                </a:ext>
              </a:extLst>
            </p:cNvPr>
            <p:cNvSpPr/>
            <p:nvPr/>
          </p:nvSpPr>
          <p:spPr>
            <a:xfrm>
              <a:off x="3225278" y="4888435"/>
              <a:ext cx="78388" cy="7838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</p:spTree>
    <p:extLst>
      <p:ext uri="{BB962C8B-B14F-4D97-AF65-F5344CB8AC3E}">
        <p14:creationId xmlns:p14="http://schemas.microsoft.com/office/powerpoint/2010/main" val="240717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6B41E4-049A-4BB8-A11B-BC1DFA12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81" y="234525"/>
            <a:ext cx="11127035" cy="879907"/>
          </a:xfrm>
        </p:spPr>
        <p:txBody>
          <a:bodyPr anchor="ctr"/>
          <a:lstStyle/>
          <a:p>
            <a:r>
              <a:rPr lang="en-US" dirty="0"/>
              <a:t>Action potential-mediated glutamate release underlies iGluSnFR ∆F/F</a:t>
            </a:r>
            <a:r>
              <a:rPr lang="en-US" baseline="-25000" dirty="0"/>
              <a:t>0</a:t>
            </a:r>
            <a:endParaRPr lang="en-US" dirty="0"/>
          </a:p>
        </p:txBody>
      </p:sp>
      <p:pic>
        <p:nvPicPr>
          <p:cNvPr id="4" name="210310_baseline_cs02_001" descr="210310_baseline_cs02_001">
            <a:hlinkClick r:id="" action="ppaction://media"/>
            <a:extLst>
              <a:ext uri="{FF2B5EF4-FFF2-40B4-BE49-F238E27FC236}">
                <a16:creationId xmlns:a16="http://schemas.microsoft.com/office/drawing/2014/main" id="{DE2DAA43-F908-D54A-BF62-6A4662FE16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5.3609" end="906.18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9061" y="2711930"/>
            <a:ext cx="1435836" cy="14358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A862F3-2707-A447-8EE0-34F6D2C3DFA3}"/>
              </a:ext>
            </a:extLst>
          </p:cNvPr>
          <p:cNvSpPr/>
          <p:nvPr/>
        </p:nvSpPr>
        <p:spPr>
          <a:xfrm>
            <a:off x="4581943" y="3445154"/>
            <a:ext cx="231100" cy="231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BDE49-A32B-544F-A31F-024D01E6C5E0}"/>
              </a:ext>
            </a:extLst>
          </p:cNvPr>
          <p:cNvSpPr txBox="1"/>
          <p:nvPr/>
        </p:nvSpPr>
        <p:spPr>
          <a:xfrm>
            <a:off x="3948670" y="2674239"/>
            <a:ext cx="973327" cy="365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naï</a:t>
            </a:r>
            <a:r>
              <a:rPr lang="en-HR" sz="1400" dirty="0">
                <a:solidFill>
                  <a:schemeClr val="bg1"/>
                </a:solidFill>
              </a:rPr>
              <a:t>ve</a:t>
            </a:r>
          </a:p>
        </p:txBody>
      </p:sp>
      <p:pic>
        <p:nvPicPr>
          <p:cNvPr id="5" name="210310_TTX_cs02_001" descr="210310_TTX_cs02_001">
            <a:hlinkClick r:id="" action="ppaction://media"/>
            <a:extLst>
              <a:ext uri="{FF2B5EF4-FFF2-40B4-BE49-F238E27FC236}">
                <a16:creationId xmlns:a16="http://schemas.microsoft.com/office/drawing/2014/main" id="{87B6F247-7E7B-D24A-ABCB-B6CE606554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006.2534" end="908.901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58240" y="4368490"/>
            <a:ext cx="1433901" cy="14339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FEB60A-0F77-4D48-9075-23824C6C039B}"/>
              </a:ext>
            </a:extLst>
          </p:cNvPr>
          <p:cNvSpPr/>
          <p:nvPr/>
        </p:nvSpPr>
        <p:spPr>
          <a:xfrm>
            <a:off x="4567133" y="5085440"/>
            <a:ext cx="230788" cy="2307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49AEB-5BEC-FA4D-8B13-F52C5CE05079}"/>
              </a:ext>
            </a:extLst>
          </p:cNvPr>
          <p:cNvSpPr txBox="1"/>
          <p:nvPr/>
        </p:nvSpPr>
        <p:spPr>
          <a:xfrm>
            <a:off x="3968433" y="4366555"/>
            <a:ext cx="783313" cy="364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sz="1400" dirty="0">
                <a:solidFill>
                  <a:schemeClr val="bg1"/>
                </a:solidFill>
              </a:rPr>
              <a:t>TTX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276EC4-0FFC-FA4B-8A90-46E3596A99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571"/>
          <a:stretch/>
        </p:blipFill>
        <p:spPr>
          <a:xfrm>
            <a:off x="5530890" y="2612513"/>
            <a:ext cx="6002852" cy="35080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A8B743-592F-F14E-9389-F01D7AB549A7}"/>
              </a:ext>
            </a:extLst>
          </p:cNvPr>
          <p:cNvSpPr txBox="1"/>
          <p:nvPr/>
        </p:nvSpPr>
        <p:spPr>
          <a:xfrm>
            <a:off x="903248" y="1527345"/>
            <a:ext cx="100918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A</a:t>
            </a:r>
            <a:r>
              <a:rPr lang="en-HR" sz="2300" dirty="0"/>
              <a:t>verage of all synaptic responses confirms no activity after acute TTX treatment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AE1C71-BCAF-7344-9B70-21191691E25C}"/>
              </a:ext>
            </a:extLst>
          </p:cNvPr>
          <p:cNvGrpSpPr/>
          <p:nvPr/>
        </p:nvGrpSpPr>
        <p:grpSpPr>
          <a:xfrm>
            <a:off x="532481" y="2674239"/>
            <a:ext cx="3385586" cy="3128152"/>
            <a:chOff x="532481" y="2674239"/>
            <a:chExt cx="3385586" cy="312815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E7F4320-D992-1B49-99F3-EDE759FF5A29}"/>
                </a:ext>
              </a:extLst>
            </p:cNvPr>
            <p:cNvGrpSpPr/>
            <p:nvPr/>
          </p:nvGrpSpPr>
          <p:grpSpPr>
            <a:xfrm>
              <a:off x="532481" y="2674239"/>
              <a:ext cx="3385586" cy="3128152"/>
              <a:chOff x="934816" y="3787860"/>
              <a:chExt cx="2789504" cy="257739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723804A-FB9B-7A46-A9B5-EFC8882E46B7}"/>
                  </a:ext>
                </a:extLst>
              </p:cNvPr>
              <p:cNvGrpSpPr/>
              <p:nvPr/>
            </p:nvGrpSpPr>
            <p:grpSpPr>
              <a:xfrm>
                <a:off x="934816" y="3787860"/>
                <a:ext cx="2698972" cy="2577395"/>
                <a:chOff x="2262667" y="4943971"/>
                <a:chExt cx="1705927" cy="1629082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7B8D6470-6B81-EC42-BDDC-66D1423D0E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8415" r="15585" b="10972"/>
                <a:stretch/>
              </p:blipFill>
              <p:spPr>
                <a:xfrm>
                  <a:off x="2262667" y="4943971"/>
                  <a:ext cx="1705927" cy="1629082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7DC7F5E-F9D9-5141-A4AF-03E9FF30721D}"/>
                    </a:ext>
                  </a:extLst>
                </p:cNvPr>
                <p:cNvSpPr/>
                <p:nvPr/>
              </p:nvSpPr>
              <p:spPr>
                <a:xfrm>
                  <a:off x="3634923" y="6049987"/>
                  <a:ext cx="123042" cy="123042"/>
                </a:xfrm>
                <a:prstGeom prst="rect">
                  <a:avLst/>
                </a:prstGeom>
                <a:noFill/>
                <a:ln w="19050">
                  <a:solidFill>
                    <a:srgbClr val="B2020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C0F6EB-2988-454A-AC65-039D9C816C4A}"/>
                    </a:ext>
                  </a:extLst>
                </p:cNvPr>
                <p:cNvSpPr txBox="1"/>
                <p:nvPr/>
              </p:nvSpPr>
              <p:spPr>
                <a:xfrm>
                  <a:off x="2262667" y="4943971"/>
                  <a:ext cx="13161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HR" sz="1200" dirty="0">
                      <a:solidFill>
                        <a:schemeClr val="bg1"/>
                      </a:solidFill>
                    </a:rPr>
                    <a:t>ynapsin-mCherry</a:t>
                  </a:r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D3B8E6B-85BD-104F-A109-9079CE2F73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3019" y="5760516"/>
                <a:ext cx="621301" cy="589487"/>
              </a:xfrm>
              <a:prstGeom prst="line">
                <a:avLst/>
              </a:prstGeom>
              <a:ln>
                <a:solidFill>
                  <a:srgbClr val="B20202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9BB82B1-F678-BC4D-BAC2-891C9AB2B1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03019" y="3787860"/>
                <a:ext cx="601654" cy="1734592"/>
              </a:xfrm>
              <a:prstGeom prst="line">
                <a:avLst/>
              </a:prstGeom>
              <a:ln>
                <a:solidFill>
                  <a:srgbClr val="B20202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F28E13-65B2-EE40-B7DF-338A5E915A0E}"/>
                </a:ext>
              </a:extLst>
            </p:cNvPr>
            <p:cNvSpPr/>
            <p:nvPr/>
          </p:nvSpPr>
          <p:spPr>
            <a:xfrm>
              <a:off x="3225278" y="4888435"/>
              <a:ext cx="78388" cy="7838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</p:spTree>
    <p:extLst>
      <p:ext uri="{BB962C8B-B14F-4D97-AF65-F5344CB8AC3E}">
        <p14:creationId xmlns:p14="http://schemas.microsoft.com/office/powerpoint/2010/main" val="10663846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70421_FGA_progress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NCR 2017 invert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170421_FGA_progressReport</Template>
  <TotalTime>27264</TotalTime>
  <Words>1354</Words>
  <Application>Microsoft Macintosh PowerPoint</Application>
  <PresentationFormat>Widescreen</PresentationFormat>
  <Paragraphs>286</Paragraphs>
  <Slides>35</Slides>
  <Notes>34</Notes>
  <HiddenSlides>1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Courier New</vt:lpstr>
      <vt:lpstr>Helvetica Neue</vt:lpstr>
      <vt:lpstr>Lucida Sans</vt:lpstr>
      <vt:lpstr>Wingdings</vt:lpstr>
      <vt:lpstr>170421_FGA_progressReport</vt:lpstr>
      <vt:lpstr>Custom Design</vt:lpstr>
      <vt:lpstr>CNCR 2017 inverted</vt:lpstr>
      <vt:lpstr>1_Custom Design</vt:lpstr>
      <vt:lpstr>PowerPoint Presentation</vt:lpstr>
      <vt:lpstr>Definition of all-optical neurophysiology (AON)</vt:lpstr>
      <vt:lpstr>How does optical recording compare to electrophysiology?</vt:lpstr>
      <vt:lpstr>Optical reporters offer direct detection of presynaptic processes</vt:lpstr>
      <vt:lpstr>Introducing .. the iGluSnFR!</vt:lpstr>
      <vt:lpstr>Autaptic cultures are used to focus on presynaptic transmission</vt:lpstr>
      <vt:lpstr>Does iGluSnFR ∆F/F0 come from AP-mediated glutamate release?</vt:lpstr>
      <vt:lpstr>Action potential-mediated glutamate release underlies iGluSnFR ∆F/F0</vt:lpstr>
      <vt:lpstr>Action potential-mediated glutamate release underlies iGluSnFR ∆F/F0</vt:lpstr>
      <vt:lpstr>Sensitivity of the iGluSnFR reporter sufficient to detect mGT events</vt:lpstr>
      <vt:lpstr>iGluSnFRs used to quantify spontaneous and synchronicity release </vt:lpstr>
      <vt:lpstr>Intermediate conclusions</vt:lpstr>
      <vt:lpstr>What is a good model for studying altered synaptic activity using iGluSnFRs?</vt:lpstr>
      <vt:lpstr>Known Tomosyn phenotype comes from ephys research</vt:lpstr>
      <vt:lpstr>Can iGluSnFRs recapitulate known phyenotype seen in Tomosyn-/- cells?</vt:lpstr>
      <vt:lpstr>Stimulated activity shows differences in evoked synaptic responses  </vt:lpstr>
      <vt:lpstr>Stimulated activity shows differences in evoked synaptic responses  </vt:lpstr>
      <vt:lpstr>Synaptic vesicle pool dynamics</vt:lpstr>
      <vt:lpstr>Vesicle pool dynamics is different between genotypes</vt:lpstr>
      <vt:lpstr>Intermediate conclusions</vt:lpstr>
      <vt:lpstr>Plausible explanation to an increased response from Tomosyn-/-</vt:lpstr>
      <vt:lpstr>Synaptic participation differs between genotypes       </vt:lpstr>
      <vt:lpstr>Synaptic participation differs between genotypes       </vt:lpstr>
      <vt:lpstr>Is synaptic participation the only contributing factor to the increased 1st AP response?   </vt:lpstr>
      <vt:lpstr>Average AP shapes from active synapses show differences in amplitude</vt:lpstr>
      <vt:lpstr>How to get the number of SVs that fuse per synapse using iGluSnFRs?</vt:lpstr>
      <vt:lpstr>How to get the number of SVs that fuse per synapse using iGluSnFRs?</vt:lpstr>
      <vt:lpstr>Distribution of detected mGT amplitudes</vt:lpstr>
      <vt:lpstr>Distribution of mGT amplitudes compared to average 1st-evoked AP</vt:lpstr>
      <vt:lpstr>Distribution of mGT amplitudes compared to average 1st-evoked AP</vt:lpstr>
      <vt:lpstr>Final conclusions</vt:lpstr>
      <vt:lpstr>Acknowledgements</vt:lpstr>
      <vt:lpstr>Supplement</vt:lpstr>
      <vt:lpstr>PowerPoint Presentation</vt:lpstr>
      <vt:lpstr>1 mM Glutamate puffs</vt:lpstr>
    </vt:vector>
  </TitlesOfParts>
  <Company>Vrije Universiteit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Alessandro</dc:creator>
  <cp:lastModifiedBy>Tea Tompoš</cp:lastModifiedBy>
  <cp:revision>574</cp:revision>
  <dcterms:created xsi:type="dcterms:W3CDTF">2017-04-19T19:31:06Z</dcterms:created>
  <dcterms:modified xsi:type="dcterms:W3CDTF">2021-09-17T11:44:29Z</dcterms:modified>
</cp:coreProperties>
</file>